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4008" r:id="rId1"/>
  </p:sldMasterIdLst>
  <p:notesMasterIdLst>
    <p:notesMasterId r:id="rId32"/>
  </p:notesMasterIdLst>
  <p:sldIdLst>
    <p:sldId id="256" r:id="rId2"/>
    <p:sldId id="280" r:id="rId3"/>
    <p:sldId id="279"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306" r:id="rId30"/>
    <p:sldId id="307" r:id="rId31"/>
  </p:sldIdLst>
  <p:sldSz cx="9144000" cy="6858000" type="screen4x3"/>
  <p:notesSz cx="7315200" cy="9601200"/>
  <p:custDataLst>
    <p:tags r:id="rId3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20" autoAdjust="0"/>
    <p:restoredTop sz="94524" autoAdjust="0"/>
  </p:normalViewPr>
  <p:slideViewPr>
    <p:cSldViewPr>
      <p:cViewPr>
        <p:scale>
          <a:sx n="115" d="100"/>
          <a:sy n="115" d="100"/>
        </p:scale>
        <p:origin x="-96" y="4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4" Type="http://schemas.openxmlformats.org/officeDocument/2006/relationships/image" Target="../media/image38.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4" Type="http://schemas.openxmlformats.org/officeDocument/2006/relationships/image" Target="../media/image42.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Arial" charset="0"/>
              </a:defRPr>
            </a:lvl1pPr>
          </a:lstStyle>
          <a:p>
            <a:pPr>
              <a:defRPr/>
            </a:pPr>
            <a:endParaRPr lang="en-US"/>
          </a:p>
        </p:txBody>
      </p:sp>
      <p:sp>
        <p:nvSpPr>
          <p:cNvPr id="307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Arial" charset="0"/>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Arial" charset="0"/>
              </a:defRPr>
            </a:lvl1pPr>
          </a:lstStyle>
          <a:p>
            <a:pPr>
              <a:defRPr/>
            </a:pPr>
            <a:fld id="{7BFED887-2464-406C-86C5-2B2B2DA4131F}" type="slidenum">
              <a:rPr lang="en-US"/>
              <a:pPr>
                <a:defRPr/>
              </a:pPr>
              <a:t>‹#›</a:t>
            </a:fld>
            <a:endParaRPr lang="en-US"/>
          </a:p>
        </p:txBody>
      </p:sp>
    </p:spTree>
    <p:extLst>
      <p:ext uri="{BB962C8B-B14F-4D97-AF65-F5344CB8AC3E}">
        <p14:creationId xmlns:p14="http://schemas.microsoft.com/office/powerpoint/2010/main" val="3055872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7F14068D-5924-4C12-B5E7-BDCC6887CA42}" type="slidenum">
              <a:rPr lang="en-US" altLang="en-US" smtClean="0"/>
              <a:pPr/>
              <a:t>1</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E9EBC012-9336-43EA-B085-FBAB6E7396F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8D0B851D-A415-4931-8D97-9778FFC33BC8}"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a:xfrm>
            <a:off x="3200400" y="6583363"/>
            <a:ext cx="2743200" cy="274637"/>
          </a:xfrm>
        </p:spPr>
        <p:txBody>
          <a:bodyPr/>
          <a:lstStyle>
            <a:lvl1pPr>
              <a:defRPr b="0">
                <a:solidFill>
                  <a:schemeClr val="bg1"/>
                </a:solidFill>
              </a:defRPr>
            </a:lvl1pPr>
          </a:lstStyle>
          <a:p>
            <a:pPr>
              <a:defRPr/>
            </a:pPr>
            <a:r>
              <a:rPr lang="en-US"/>
              <a:t>http://numericalmethods.eng.usf.edu</a:t>
            </a:r>
          </a:p>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416035DD-0191-4515-97B3-2341E0F7D47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2D43C3-A752-4C0B-99FA-30C141F6087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FAF6EF82-6A79-48A0-AB33-65A3D1AC786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lvl1pPr>
              <a:defRPr>
                <a:latin typeface="Arial" pitchFamily="34" charset="0"/>
                <a:cs typeface="Arial" pitchFamily="34" charset="0"/>
              </a:defRPr>
            </a:lvl1pPr>
            <a:extLst/>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a:lvl1pPr>
            <a:lvl2pPr>
              <a:buClrTx/>
              <a:defRPr/>
            </a:lvl2pPr>
            <a:lvl3pPr>
              <a:buClrTx/>
              <a:defRPr/>
            </a:lvl3pPr>
            <a:lvl4pPr>
              <a:buClrTx/>
              <a:defRPr/>
            </a:lvl4pPr>
            <a:lvl5pPr>
              <a:buClrTx/>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B49AFF-6286-4E3A-8A08-AD3D2703F3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50D38123-6B0F-4F15-927C-C7C06820991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AE557F-7341-4249-ADC4-A1A365C9E56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886C05B-43D8-467C-8DE6-92421CAF0AA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DCD20A3-3C7A-427E-BD49-3019872F06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690CC752-75EE-405E-9A43-BAA36ABB49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15133AA7-4015-4E10-AD80-63FBC07524B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A0867CF3-C8B3-4BFF-89AA-E7D83ED1FA8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266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latin typeface="Arial" charset="0"/>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latin typeface="Arial" charset="0"/>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latin typeface="Arial" charset="0"/>
              </a:defRPr>
            </a:lvl1pPr>
            <a:extLst/>
          </a:lstStyle>
          <a:p>
            <a:pPr>
              <a:defRPr/>
            </a:pPr>
            <a:fld id="{29B6BE79-4245-47FE-A5ED-372E1EC53F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371" r:id="rId1"/>
    <p:sldLayoutId id="2147484366" r:id="rId2"/>
    <p:sldLayoutId id="2147484372" r:id="rId3"/>
    <p:sldLayoutId id="2147484367" r:id="rId4"/>
    <p:sldLayoutId id="2147484368" r:id="rId5"/>
    <p:sldLayoutId id="2147484369" r:id="rId6"/>
    <p:sldLayoutId id="2147484373" r:id="rId7"/>
    <p:sldLayoutId id="2147484374" r:id="rId8"/>
    <p:sldLayoutId id="2147484375" r:id="rId9"/>
    <p:sldLayoutId id="2147484370" r:id="rId10"/>
    <p:sldLayoutId id="2147484376" r:id="rId11"/>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nm.mathforcollege.com/"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9.wmf"/><Relationship Id="rId5" Type="http://schemas.openxmlformats.org/officeDocument/2006/relationships/oleObject" Target="../embeddings/oleObject8.bin"/><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1.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4.wmf"/><Relationship Id="rId5" Type="http://schemas.openxmlformats.org/officeDocument/2006/relationships/oleObject" Target="../embeddings/oleObject13.bin"/><Relationship Id="rId4" Type="http://schemas.openxmlformats.org/officeDocument/2006/relationships/image" Target="../media/image13.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6.wmf"/><Relationship Id="rId5" Type="http://schemas.openxmlformats.org/officeDocument/2006/relationships/oleObject" Target="../embeddings/oleObject15.bin"/><Relationship Id="rId4" Type="http://schemas.openxmlformats.org/officeDocument/2006/relationships/image" Target="../media/image15.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8.wmf"/><Relationship Id="rId5" Type="http://schemas.openxmlformats.org/officeDocument/2006/relationships/oleObject" Target="../embeddings/oleObject17.bin"/><Relationship Id="rId4" Type="http://schemas.openxmlformats.org/officeDocument/2006/relationships/image" Target="../media/image17.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9.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21.wmf"/><Relationship Id="rId5" Type="http://schemas.openxmlformats.org/officeDocument/2006/relationships/oleObject" Target="../embeddings/oleObject20.bin"/><Relationship Id="rId4" Type="http://schemas.openxmlformats.org/officeDocument/2006/relationships/image" Target="../media/image20.wmf"/></Relationships>
</file>

<file path=ppt/slides/_rels/slide2.xml.rels><?xml version="1.0" encoding="UTF-8" standalone="yes"?>
<Relationships xmlns="http://schemas.openxmlformats.org/package/2006/relationships"><Relationship Id="rId3" Type="http://schemas.openxmlformats.org/officeDocument/2006/relationships/hyperlink" Target="http://nm.mathforcollege.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3.wmf"/><Relationship Id="rId5" Type="http://schemas.openxmlformats.org/officeDocument/2006/relationships/oleObject" Target="../embeddings/oleObject22.bin"/><Relationship Id="rId4" Type="http://schemas.openxmlformats.org/officeDocument/2006/relationships/image" Target="../media/image22.wmf"/></Relationships>
</file>

<file path=ppt/slides/_rels/slide21.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6.wmf"/><Relationship Id="rId5" Type="http://schemas.openxmlformats.org/officeDocument/2006/relationships/oleObject" Target="../embeddings/oleObject25.bin"/><Relationship Id="rId4" Type="http://schemas.openxmlformats.org/officeDocument/2006/relationships/image" Target="../media/image25.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28.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29.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31.wmf"/><Relationship Id="rId5" Type="http://schemas.openxmlformats.org/officeDocument/2006/relationships/oleObject" Target="../embeddings/oleObject30.bin"/><Relationship Id="rId4" Type="http://schemas.openxmlformats.org/officeDocument/2006/relationships/image" Target="../media/image30.wmf"/></Relationships>
</file>

<file path=ppt/slides/_rels/slide25.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31.bin"/><Relationship Id="rId7"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33.wmf"/><Relationship Id="rId5" Type="http://schemas.openxmlformats.org/officeDocument/2006/relationships/oleObject" Target="../embeddings/oleObject32.bin"/><Relationship Id="rId4" Type="http://schemas.openxmlformats.org/officeDocument/2006/relationships/image" Target="../media/image32.wmf"/></Relationships>
</file>

<file path=ppt/slides/_rels/slide26.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34.bin"/><Relationship Id="rId7"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36.wmf"/><Relationship Id="rId5" Type="http://schemas.openxmlformats.org/officeDocument/2006/relationships/oleObject" Target="../embeddings/oleObject35.bin"/><Relationship Id="rId10" Type="http://schemas.openxmlformats.org/officeDocument/2006/relationships/image" Target="../media/image38.wmf"/><Relationship Id="rId4" Type="http://schemas.openxmlformats.org/officeDocument/2006/relationships/image" Target="../media/image35.wmf"/><Relationship Id="rId9" Type="http://schemas.openxmlformats.org/officeDocument/2006/relationships/oleObject" Target="../embeddings/oleObject37.bin"/></Relationships>
</file>

<file path=ppt/slides/_rels/slide27.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oleObject" Target="../embeddings/oleObject38.bin"/><Relationship Id="rId7"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40.wmf"/><Relationship Id="rId5" Type="http://schemas.openxmlformats.org/officeDocument/2006/relationships/oleObject" Target="../embeddings/oleObject39.bin"/><Relationship Id="rId10" Type="http://schemas.openxmlformats.org/officeDocument/2006/relationships/image" Target="../media/image42.wmf"/><Relationship Id="rId4" Type="http://schemas.openxmlformats.org/officeDocument/2006/relationships/image" Target="../media/image39.wmf"/><Relationship Id="rId9" Type="http://schemas.openxmlformats.org/officeDocument/2006/relationships/oleObject" Target="../embeddings/oleObject41.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44.wmf"/><Relationship Id="rId5" Type="http://schemas.openxmlformats.org/officeDocument/2006/relationships/oleObject" Target="../embeddings/oleObject43.bin"/><Relationship Id="rId4" Type="http://schemas.openxmlformats.org/officeDocument/2006/relationships/image" Target="../media/image43.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46.wmf"/><Relationship Id="rId5" Type="http://schemas.openxmlformats.org/officeDocument/2006/relationships/oleObject" Target="../embeddings/oleObject45.bin"/><Relationship Id="rId4" Type="http://schemas.openxmlformats.org/officeDocument/2006/relationships/image" Target="../media/image45.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152400"/>
            <a:ext cx="8991600" cy="1673352"/>
          </a:xfrm>
        </p:spPr>
        <p:txBody>
          <a:bodyPr/>
          <a:lstStyle/>
          <a:p>
            <a:pPr algn="ctr" eaLnBrk="1" fontAlgn="auto" hangingPunct="1">
              <a:spcAft>
                <a:spcPts val="0"/>
              </a:spcAft>
              <a:defRPr/>
            </a:pPr>
            <a:r>
              <a:rPr lang="en-US" sz="5300" dirty="0" smtClean="0">
                <a:solidFill>
                  <a:schemeClr val="accent1">
                    <a:satMod val="150000"/>
                  </a:schemeClr>
                </a:solidFill>
              </a:rPr>
              <a:t>Introduction</a:t>
            </a:r>
            <a:endParaRPr lang="en-US" sz="2700" dirty="0">
              <a:solidFill>
                <a:schemeClr val="accent1">
                  <a:satMod val="150000"/>
                </a:schemeClr>
              </a:solidFill>
            </a:endParaRPr>
          </a:p>
        </p:txBody>
      </p:sp>
      <p:sp>
        <p:nvSpPr>
          <p:cNvPr id="33795" name="Rectangle 3"/>
          <p:cNvSpPr>
            <a:spLocks noGrp="1" noChangeArrowheads="1"/>
          </p:cNvSpPr>
          <p:nvPr>
            <p:ph type="subTitle" idx="1"/>
          </p:nvPr>
        </p:nvSpPr>
        <p:spPr>
          <a:xfrm>
            <a:off x="685800" y="2438400"/>
            <a:ext cx="8077200" cy="2590800"/>
          </a:xfrm>
        </p:spPr>
        <p:txBody>
          <a:bodyPr/>
          <a:lstStyle/>
          <a:p>
            <a:pPr algn="ctr" eaLnBrk="1" hangingPunct="1"/>
            <a:r>
              <a:rPr lang="en-US" altLang="en-US" sz="3600" smtClean="0"/>
              <a:t>Autar   Kaw</a:t>
            </a:r>
          </a:p>
          <a:p>
            <a:pPr algn="ctr" eaLnBrk="1" hangingPunct="1"/>
            <a:r>
              <a:rPr lang="en-US" altLang="en-US" sz="3600" smtClean="0"/>
              <a:t>Benjamin Rigsby</a:t>
            </a:r>
          </a:p>
          <a:p>
            <a:pPr algn="ctr" eaLnBrk="1" hangingPunct="1"/>
            <a:endParaRPr lang="en-US" altLang="en-US" smtClean="0"/>
          </a:p>
          <a:p>
            <a:pPr algn="ctr" eaLnBrk="1" hangingPunct="1"/>
            <a:endParaRPr lang="en-US" altLang="en-US" smtClean="0"/>
          </a:p>
        </p:txBody>
      </p:sp>
      <p:sp>
        <p:nvSpPr>
          <p:cNvPr id="33796" name="TextBox 5"/>
          <p:cNvSpPr txBox="1">
            <a:spLocks noChangeArrowheads="1"/>
          </p:cNvSpPr>
          <p:nvPr/>
        </p:nvSpPr>
        <p:spPr bwMode="auto">
          <a:xfrm>
            <a:off x="457200" y="5181600"/>
            <a:ext cx="8153400" cy="646113"/>
          </a:xfrm>
          <a:prstGeom prst="rect">
            <a:avLst/>
          </a:prstGeom>
          <a:noFill/>
          <a:ln w="9525">
            <a:noFill/>
            <a:miter lim="800000"/>
            <a:headEnd/>
            <a:tailEnd/>
          </a:ln>
        </p:spPr>
        <p:txBody>
          <a:bodyPr>
            <a:spAutoFit/>
          </a:bodyPr>
          <a:lstStyle/>
          <a:p>
            <a:pPr algn="ctr">
              <a:buSzPct val="80000"/>
            </a:pPr>
            <a:r>
              <a:rPr lang="en-US" altLang="en-US">
                <a:solidFill>
                  <a:schemeClr val="bg1"/>
                </a:solidFill>
                <a:latin typeface="Corbel" pitchFamily="34" charset="0"/>
                <a:hlinkClick r:id="rId4"/>
              </a:rPr>
              <a:t>http://nm.MathForCollege.com</a:t>
            </a:r>
            <a:endParaRPr lang="en-US" altLang="en-US">
              <a:solidFill>
                <a:schemeClr val="bg1"/>
              </a:solidFill>
              <a:latin typeface="Corbel" pitchFamily="34" charset="0"/>
            </a:endParaRPr>
          </a:p>
          <a:p>
            <a:pPr algn="ctr">
              <a:buSzPct val="80000"/>
            </a:pPr>
            <a:r>
              <a:rPr lang="en-US" altLang="en-US">
                <a:latin typeface="Corbel" pitchFamily="34" charset="0"/>
              </a:rPr>
              <a:t>Transforming Numerical Methods Education for STEM Undergraduates</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Vector?</a:t>
            </a:r>
            <a:endParaRPr lang="en-US" dirty="0"/>
          </a:p>
        </p:txBody>
      </p:sp>
      <p:sp>
        <p:nvSpPr>
          <p:cNvPr id="89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p:nvPr/>
        </p:nvSpPr>
        <p:spPr>
          <a:xfrm>
            <a:off x="685800" y="2743200"/>
            <a:ext cx="6172200" cy="646331"/>
          </a:xfrm>
          <a:prstGeom prst="rect">
            <a:avLst/>
          </a:prstGeom>
        </p:spPr>
        <p:txBody>
          <a:bodyPr wrap="square">
            <a:spAutoFit/>
          </a:bodyPr>
          <a:lstStyle/>
          <a:p>
            <a:r>
              <a:rPr lang="en-US" b="1" dirty="0">
                <a:latin typeface="Times New Roman" pitchFamily="18" charset="0"/>
                <a:cs typeface="Times New Roman" pitchFamily="18" charset="0"/>
              </a:rPr>
              <a:t>Row Vector: </a:t>
            </a:r>
          </a:p>
          <a:p>
            <a:r>
              <a:rPr lang="en-US" dirty="0">
                <a:latin typeface="Times New Roman" pitchFamily="18" charset="0"/>
                <a:cs typeface="Times New Roman" pitchFamily="18" charset="0"/>
              </a:rPr>
              <a:t>If a </a:t>
            </a:r>
            <a:r>
              <a:rPr lang="en-US" dirty="0" smtClean="0">
                <a:latin typeface="Times New Roman" pitchFamily="18" charset="0"/>
                <a:cs typeface="Times New Roman" pitchFamily="18" charset="0"/>
              </a:rPr>
              <a:t>matrix [</a:t>
            </a:r>
            <a:r>
              <a:rPr lang="en-US" i="1"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has one row, it is called a row vector</a:t>
            </a:r>
            <a:endParaRPr lang="en-US" dirty="0">
              <a:latin typeface="Times New Roman" pitchFamily="18" charset="0"/>
              <a:cs typeface="Times New Roman" pitchFamily="18" charset="0"/>
            </a:endParaRPr>
          </a:p>
        </p:txBody>
      </p:sp>
      <p:graphicFrame>
        <p:nvGraphicFramePr>
          <p:cNvPr id="9" name="Object 1"/>
          <p:cNvGraphicFramePr>
            <a:graphicFrameLocks noChangeAspect="1"/>
          </p:cNvGraphicFramePr>
          <p:nvPr/>
        </p:nvGraphicFramePr>
        <p:xfrm>
          <a:off x="5562600" y="3048000"/>
          <a:ext cx="1714500" cy="304800"/>
        </p:xfrm>
        <a:graphic>
          <a:graphicData uri="http://schemas.openxmlformats.org/presentationml/2006/ole">
            <mc:AlternateContent xmlns:mc="http://schemas.openxmlformats.org/markup-compatibility/2006">
              <mc:Choice xmlns:v="urn:schemas-microsoft-com:vml" Requires="v">
                <p:oleObj spid="_x0000_s89094" name="Equation" r:id="rId3" imgW="1282700" imgH="228600" progId="Equation.3">
                  <p:embed/>
                </p:oleObj>
              </mc:Choice>
              <mc:Fallback>
                <p:oleObj name="Equation" r:id="rId3" imgW="1282700" imgH="2286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3048000"/>
                        <a:ext cx="17145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3"/>
          <p:cNvSpPr>
            <a:spLocks noChangeArrowheads="1"/>
          </p:cNvSpPr>
          <p:nvPr/>
        </p:nvSpPr>
        <p:spPr bwMode="auto">
          <a:xfrm>
            <a:off x="685800" y="3364468"/>
            <a:ext cx="394858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US" dirty="0">
                <a:latin typeface="Times New Roman" pitchFamily="18" charset="0"/>
                <a:ea typeface="Times New Roman" pitchFamily="18" charset="0"/>
                <a:cs typeface="Times New Roman" pitchFamily="18" charset="0"/>
              </a:rPr>
              <a:t>a</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nd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is the dimension of the row vector.</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 name="Rectangle 12"/>
          <p:cNvSpPr/>
          <p:nvPr/>
        </p:nvSpPr>
        <p:spPr>
          <a:xfrm>
            <a:off x="685800" y="1600200"/>
            <a:ext cx="7543800" cy="1063368"/>
          </a:xfrm>
          <a:prstGeom prst="rect">
            <a:avLst/>
          </a:prstGeom>
        </p:spPr>
        <p:txBody>
          <a:bodyPr wrap="square">
            <a:spAutoFit/>
          </a:bodyPr>
          <a:lstStyle/>
          <a:p>
            <a:pPr>
              <a:lnSpc>
                <a:spcPts val="2600"/>
              </a:lnSpc>
            </a:pPr>
            <a:r>
              <a:rPr lang="en-US" b="1" dirty="0" smtClean="0">
                <a:latin typeface="Times New Roman" pitchFamily="18" charset="0"/>
                <a:cs typeface="Times New Roman" pitchFamily="18" charset="0"/>
              </a:rPr>
              <a:t>What is a vector?</a:t>
            </a:r>
          </a:p>
          <a:p>
            <a:pPr>
              <a:lnSpc>
                <a:spcPts val="2600"/>
              </a:lnSpc>
            </a:pPr>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vector is a matrix that has only one row or one column.  There are two types of vectors – row vectors and column vectors.</a:t>
            </a:r>
          </a:p>
        </p:txBody>
      </p:sp>
      <p:sp>
        <p:nvSpPr>
          <p:cNvPr id="89092" name="Rectangle 4"/>
          <p:cNvSpPr>
            <a:spLocks noChangeArrowheads="1"/>
          </p:cNvSpPr>
          <p:nvPr/>
        </p:nvSpPr>
        <p:spPr bwMode="auto">
          <a:xfrm>
            <a:off x="762000" y="3951776"/>
            <a:ext cx="5943600" cy="630918"/>
          </a:xfrm>
          <a:prstGeom prst="rect">
            <a:avLst/>
          </a:prstGeom>
          <a:noFill/>
          <a:ln w="9525">
            <a:noFill/>
            <a:miter lim="800000"/>
            <a:headEnd/>
            <a:tailEnd/>
          </a:ln>
          <a:effectLst/>
        </p:spPr>
        <p:txBody>
          <a:bodyPr vert="horz" wrap="square" lIns="0" tIns="0" rIns="0" bIns="76176"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cs typeface="Times New Roman" pitchFamily="18" charset="0"/>
              </a:rPr>
              <a:t>Column vector: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If a matrix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has one column, it is called a column vector</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909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9093" name="Object 5"/>
          <p:cNvGraphicFramePr>
            <a:graphicFrameLocks noChangeAspect="1"/>
          </p:cNvGraphicFramePr>
          <p:nvPr/>
        </p:nvGraphicFramePr>
        <p:xfrm>
          <a:off x="3733800" y="4637576"/>
          <a:ext cx="914400" cy="1240077"/>
        </p:xfrm>
        <a:graphic>
          <a:graphicData uri="http://schemas.openxmlformats.org/presentationml/2006/ole">
            <mc:AlternateContent xmlns:mc="http://schemas.openxmlformats.org/markup-compatibility/2006">
              <mc:Choice xmlns:v="urn:schemas-microsoft-com:vml" Requires="v">
                <p:oleObj spid="_x0000_s89095" name="Equation" r:id="rId5" imgW="698500" imgH="939800" progId="Equation.3">
                  <p:embed/>
                </p:oleObj>
              </mc:Choice>
              <mc:Fallback>
                <p:oleObj name="Equation" r:id="rId5" imgW="698500" imgH="9398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3800" y="4637576"/>
                        <a:ext cx="914400" cy="12400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Rectangle 16"/>
          <p:cNvSpPr/>
          <p:nvPr/>
        </p:nvSpPr>
        <p:spPr>
          <a:xfrm>
            <a:off x="685800" y="5943600"/>
            <a:ext cx="3583097" cy="369332"/>
          </a:xfrm>
          <a:prstGeom prst="rect">
            <a:avLst/>
          </a:prstGeom>
        </p:spPr>
        <p:txBody>
          <a:bodyPr wrap="none">
            <a:spAutoFit/>
          </a:bodyPr>
          <a:lstStyle/>
          <a:p>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nd </a:t>
            </a:r>
            <a:r>
              <a:rPr lang="en-US" i="1" dirty="0" smtClean="0">
                <a:latin typeface="Times New Roman" pitchFamily="18" charset="0"/>
                <a:cs typeface="Times New Roman" pitchFamily="18" charset="0"/>
              </a:rPr>
              <a:t>m </a:t>
            </a:r>
            <a:r>
              <a:rPr lang="en-US" dirty="0" smtClean="0">
                <a:latin typeface="Times New Roman" pitchFamily="18" charset="0"/>
                <a:cs typeface="Times New Roman" pitchFamily="18" charset="0"/>
              </a:rPr>
              <a:t>is </a:t>
            </a:r>
            <a:r>
              <a:rPr lang="en-US" dirty="0">
                <a:latin typeface="Times New Roman" pitchFamily="18" charset="0"/>
                <a:cs typeface="Times New Roman" pitchFamily="18" charset="0"/>
              </a:rPr>
              <a:t>the dimension of the vector.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Row Vector</a:t>
            </a:r>
            <a:endParaRPr lang="en-US" dirty="0"/>
          </a:p>
        </p:txBody>
      </p:sp>
      <p:sp>
        <p:nvSpPr>
          <p:cNvPr id="4" name="TextBox 3"/>
          <p:cNvSpPr txBox="1"/>
          <p:nvPr/>
        </p:nvSpPr>
        <p:spPr>
          <a:xfrm>
            <a:off x="769257" y="2209800"/>
            <a:ext cx="5943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An example of a row vector is as follows,</a:t>
            </a:r>
            <a:endParaRPr lang="en-US" dirty="0">
              <a:latin typeface="Times New Roman" pitchFamily="18" charset="0"/>
              <a:cs typeface="Times New Roman" pitchFamily="18" charset="0"/>
            </a:endParaRPr>
          </a:p>
        </p:txBody>
      </p:sp>
      <p:graphicFrame>
        <p:nvGraphicFramePr>
          <p:cNvPr id="5" name="Object 1"/>
          <p:cNvGraphicFramePr>
            <a:graphicFrameLocks noChangeAspect="1"/>
          </p:cNvGraphicFramePr>
          <p:nvPr/>
        </p:nvGraphicFramePr>
        <p:xfrm>
          <a:off x="1828801" y="2948464"/>
          <a:ext cx="4114799" cy="604271"/>
        </p:xfrm>
        <a:graphic>
          <a:graphicData uri="http://schemas.openxmlformats.org/presentationml/2006/ole">
            <mc:AlternateContent xmlns:mc="http://schemas.openxmlformats.org/markup-compatibility/2006">
              <mc:Choice xmlns:v="urn:schemas-microsoft-com:vml" Requires="v">
                <p:oleObj spid="_x0000_s90115" name="Equation" r:id="rId3" imgW="1358310" imgH="203112" progId="Equation.3">
                  <p:embed/>
                </p:oleObj>
              </mc:Choice>
              <mc:Fallback>
                <p:oleObj name="Equation" r:id="rId3" imgW="1358310" imgH="203112"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1" y="2948464"/>
                        <a:ext cx="4114799" cy="60427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685800" y="3786664"/>
            <a:ext cx="5486400" cy="369332"/>
          </a:xfrm>
          <a:prstGeom prst="rect">
            <a:avLst/>
          </a:prstGeom>
        </p:spPr>
        <p:txBody>
          <a:bodyPr wrap="square">
            <a:spAutoFit/>
          </a:bodyPr>
          <a:lstStyle/>
          <a:p>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is </a:t>
            </a:r>
            <a:r>
              <a:rPr lang="en-US" dirty="0">
                <a:latin typeface="Times New Roman" pitchFamily="18" charset="0"/>
                <a:cs typeface="Times New Roman" pitchFamily="18" charset="0"/>
              </a:rPr>
              <a:t>an example of a row vector of dimension 5.</a:t>
            </a:r>
          </a:p>
        </p:txBody>
      </p:sp>
      <p:sp>
        <p:nvSpPr>
          <p:cNvPr id="7" name="TextBox 6"/>
          <p:cNvSpPr txBox="1"/>
          <p:nvPr/>
        </p:nvSpPr>
        <p:spPr>
          <a:xfrm>
            <a:off x="762000" y="1752600"/>
            <a:ext cx="19050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Example 1</a:t>
            </a:r>
            <a:endParaRPr lang="en-US" b="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Column Vector</a:t>
            </a:r>
            <a:endParaRPr lang="en-US" dirty="0"/>
          </a:p>
        </p:txBody>
      </p:sp>
      <p:sp>
        <p:nvSpPr>
          <p:cNvPr id="5" name="TextBox 4"/>
          <p:cNvSpPr txBox="1"/>
          <p:nvPr/>
        </p:nvSpPr>
        <p:spPr>
          <a:xfrm>
            <a:off x="762000" y="2221468"/>
            <a:ext cx="5943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An example of a column vector is as follows,</a:t>
            </a:r>
            <a:endParaRPr lang="en-US" dirty="0">
              <a:latin typeface="Times New Roman" pitchFamily="18" charset="0"/>
              <a:cs typeface="Times New Roman" pitchFamily="18" charset="0"/>
            </a:endParaRPr>
          </a:p>
        </p:txBody>
      </p:sp>
      <p:sp>
        <p:nvSpPr>
          <p:cNvPr id="911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1137" name="Object 1"/>
          <p:cNvGraphicFramePr>
            <a:graphicFrameLocks noChangeAspect="1"/>
          </p:cNvGraphicFramePr>
          <p:nvPr/>
        </p:nvGraphicFramePr>
        <p:xfrm>
          <a:off x="2743200" y="2895600"/>
          <a:ext cx="1600200" cy="1666875"/>
        </p:xfrm>
        <a:graphic>
          <a:graphicData uri="http://schemas.openxmlformats.org/presentationml/2006/ole">
            <mc:AlternateContent xmlns:mc="http://schemas.openxmlformats.org/markup-compatibility/2006">
              <mc:Choice xmlns:v="urn:schemas-microsoft-com:vml" Requires="v">
                <p:oleObj spid="_x0000_s91138" name="Equation" r:id="rId3" imgW="685800" imgH="711200" progId="Equation.3">
                  <p:embed/>
                </p:oleObj>
              </mc:Choice>
              <mc:Fallback>
                <p:oleObj name="Equation" r:id="rId3" imgW="685800" imgH="7112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895600"/>
                        <a:ext cx="1600200" cy="166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7"/>
          <p:cNvSpPr/>
          <p:nvPr/>
        </p:nvSpPr>
        <p:spPr>
          <a:xfrm>
            <a:off x="838200" y="5040868"/>
            <a:ext cx="5486400" cy="369332"/>
          </a:xfrm>
          <a:prstGeom prst="rect">
            <a:avLst/>
          </a:prstGeom>
        </p:spPr>
        <p:txBody>
          <a:bodyPr wrap="square">
            <a:spAutoFit/>
          </a:bodyPr>
          <a:lstStyle/>
          <a:p>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C</a:t>
            </a:r>
            <a:r>
              <a:rPr lang="en-US" dirty="0" smtClean="0">
                <a:latin typeface="Times New Roman" pitchFamily="18" charset="0"/>
                <a:cs typeface="Times New Roman" pitchFamily="18" charset="0"/>
              </a:rPr>
              <a:t>] is </a:t>
            </a:r>
            <a:r>
              <a:rPr lang="en-US" dirty="0">
                <a:latin typeface="Times New Roman" pitchFamily="18" charset="0"/>
                <a:cs typeface="Times New Roman" pitchFamily="18" charset="0"/>
              </a:rPr>
              <a:t>an example of a row vector of dimension 5.</a:t>
            </a:r>
          </a:p>
        </p:txBody>
      </p:sp>
      <p:sp>
        <p:nvSpPr>
          <p:cNvPr id="9" name="TextBox 8"/>
          <p:cNvSpPr txBox="1"/>
          <p:nvPr/>
        </p:nvSpPr>
        <p:spPr>
          <a:xfrm>
            <a:off x="762000" y="1752600"/>
            <a:ext cx="19050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Example 2</a:t>
            </a:r>
            <a:endParaRPr lang="en-US" b="1"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Submatrix</a:t>
            </a:r>
            <a:endParaRPr lang="en-US" dirty="0"/>
          </a:p>
        </p:txBody>
      </p:sp>
      <p:sp>
        <p:nvSpPr>
          <p:cNvPr id="4" name="Rectangle 3"/>
          <p:cNvSpPr/>
          <p:nvPr/>
        </p:nvSpPr>
        <p:spPr>
          <a:xfrm>
            <a:off x="685800" y="1828800"/>
            <a:ext cx="7924800" cy="923330"/>
          </a:xfrm>
          <a:prstGeom prst="rect">
            <a:avLst/>
          </a:prstGeom>
        </p:spPr>
        <p:txBody>
          <a:bodyPr wrap="square">
            <a:spAutoFit/>
          </a:bodyPr>
          <a:lstStyle/>
          <a:p>
            <a:pPr>
              <a:lnSpc>
                <a:spcPct val="150000"/>
              </a:lnSpc>
            </a:pPr>
            <a:r>
              <a:rPr lang="en-US" dirty="0">
                <a:latin typeface="Times New Roman" pitchFamily="18" charset="0"/>
                <a:cs typeface="Times New Roman" pitchFamily="18" charset="0"/>
              </a:rPr>
              <a:t>If some row(s) or/and column(s) of a </a:t>
            </a:r>
            <a:r>
              <a:rPr lang="en-US" dirty="0" smtClean="0">
                <a:latin typeface="Times New Roman" pitchFamily="18" charset="0"/>
                <a:cs typeface="Times New Roman" pitchFamily="18" charset="0"/>
              </a:rPr>
              <a:t>matrix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are deleted (no rows or columns may be deleted), the remaining matrix is called a </a:t>
            </a:r>
            <a:r>
              <a:rPr lang="en-US" dirty="0" err="1" smtClean="0">
                <a:latin typeface="Times New Roman" pitchFamily="18" charset="0"/>
                <a:cs typeface="Times New Roman" pitchFamily="18" charset="0"/>
              </a:rPr>
              <a:t>submatrix</a:t>
            </a:r>
            <a:r>
              <a:rPr lang="en-US" dirty="0" smtClean="0">
                <a:latin typeface="Times New Roman" pitchFamily="18" charset="0"/>
                <a:cs typeface="Times New Roman" pitchFamily="18" charset="0"/>
              </a:rPr>
              <a:t> of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6" name="TextBox 5"/>
          <p:cNvSpPr txBox="1"/>
          <p:nvPr/>
        </p:nvSpPr>
        <p:spPr>
          <a:xfrm>
            <a:off x="685800" y="3516868"/>
            <a:ext cx="19050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Example 3</a:t>
            </a:r>
            <a:endParaRPr lang="en-US" b="1" dirty="0">
              <a:latin typeface="Times New Roman" pitchFamily="18" charset="0"/>
              <a:cs typeface="Times New Roman" pitchFamily="18" charset="0"/>
            </a:endParaRPr>
          </a:p>
        </p:txBody>
      </p:sp>
      <p:sp>
        <p:nvSpPr>
          <p:cNvPr id="7" name="Rectangle 6"/>
          <p:cNvSpPr/>
          <p:nvPr/>
        </p:nvSpPr>
        <p:spPr>
          <a:xfrm>
            <a:off x="685800" y="3974068"/>
            <a:ext cx="4153701" cy="369332"/>
          </a:xfrm>
          <a:prstGeom prst="rect">
            <a:avLst/>
          </a:prstGeom>
        </p:spPr>
        <p:txBody>
          <a:bodyPr wrap="none">
            <a:spAutoFit/>
          </a:bodyPr>
          <a:lstStyle/>
          <a:p>
            <a:r>
              <a:rPr lang="en-US" dirty="0">
                <a:latin typeface="Times New Roman" pitchFamily="18" charset="0"/>
                <a:cs typeface="Times New Roman" pitchFamily="18" charset="0"/>
              </a:rPr>
              <a:t>Find some of the </a:t>
            </a:r>
            <a:r>
              <a:rPr lang="en-US" dirty="0" err="1">
                <a:latin typeface="Times New Roman" pitchFamily="18" charset="0"/>
                <a:cs typeface="Times New Roman" pitchFamily="18" charset="0"/>
              </a:rPr>
              <a:t>submatrices</a:t>
            </a:r>
            <a:r>
              <a:rPr lang="en-US" dirty="0">
                <a:latin typeface="Times New Roman" pitchFamily="18" charset="0"/>
                <a:cs typeface="Times New Roman" pitchFamily="18" charset="0"/>
              </a:rPr>
              <a:t> of the matrix</a:t>
            </a:r>
          </a:p>
        </p:txBody>
      </p:sp>
      <p:sp>
        <p:nvSpPr>
          <p:cNvPr id="921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2161" name="Object 1"/>
          <p:cNvGraphicFramePr>
            <a:graphicFrameLocks noChangeAspect="1"/>
          </p:cNvGraphicFramePr>
          <p:nvPr/>
        </p:nvGraphicFramePr>
        <p:xfrm>
          <a:off x="2590800" y="4800600"/>
          <a:ext cx="2455863" cy="990600"/>
        </p:xfrm>
        <a:graphic>
          <a:graphicData uri="http://schemas.openxmlformats.org/presentationml/2006/ole">
            <mc:AlternateContent xmlns:mc="http://schemas.openxmlformats.org/markup-compatibility/2006">
              <mc:Choice xmlns:v="urn:schemas-microsoft-com:vml" Requires="v">
                <p:oleObj spid="_x0000_s92162" name="Equation" r:id="rId3" imgW="1130300" imgH="457200" progId="Equation.3">
                  <p:embed/>
                </p:oleObj>
              </mc:Choice>
              <mc:Fallback>
                <p:oleObj name="Equation" r:id="rId3" imgW="1130300" imgH="4572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4800600"/>
                        <a:ext cx="2455863"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Square Matrix</a:t>
            </a:r>
            <a:endParaRPr lang="en-US" dirty="0"/>
          </a:p>
        </p:txBody>
      </p:sp>
      <p:sp>
        <p:nvSpPr>
          <p:cNvPr id="4" name="Rectangle 3"/>
          <p:cNvSpPr/>
          <p:nvPr/>
        </p:nvSpPr>
        <p:spPr>
          <a:xfrm>
            <a:off x="762000" y="1905000"/>
            <a:ext cx="7620000" cy="1704569"/>
          </a:xfrm>
          <a:prstGeom prst="rect">
            <a:avLst/>
          </a:prstGeom>
        </p:spPr>
        <p:txBody>
          <a:bodyPr wrap="square">
            <a:spAutoFit/>
          </a:bodyPr>
          <a:lstStyle/>
          <a:p>
            <a:pPr>
              <a:lnSpc>
                <a:spcPct val="150000"/>
              </a:lnSpc>
            </a:pPr>
            <a:r>
              <a:rPr lang="en-US" dirty="0">
                <a:latin typeface="Times New Roman" pitchFamily="18" charset="0"/>
                <a:cs typeface="Times New Roman" pitchFamily="18" charset="0"/>
              </a:rPr>
              <a:t>If the number of </a:t>
            </a:r>
            <a:r>
              <a:rPr lang="en-US" dirty="0" smtClean="0">
                <a:latin typeface="Times New Roman" pitchFamily="18" charset="0"/>
                <a:cs typeface="Times New Roman" pitchFamily="18" charset="0"/>
              </a:rPr>
              <a:t>rows </a:t>
            </a:r>
            <a:r>
              <a:rPr lang="en-US" i="1" dirty="0" smtClean="0">
                <a:latin typeface="Times New Roman" pitchFamily="18" charset="0"/>
                <a:cs typeface="Times New Roman" pitchFamily="18" charset="0"/>
              </a:rPr>
              <a:t>m </a:t>
            </a:r>
            <a:r>
              <a:rPr lang="en-US" dirty="0">
                <a:latin typeface="Times New Roman" pitchFamily="18" charset="0"/>
                <a:cs typeface="Times New Roman" pitchFamily="18" charset="0"/>
              </a:rPr>
              <a:t>a matrix is equal to the number of </a:t>
            </a:r>
            <a:r>
              <a:rPr lang="en-US" dirty="0" smtClean="0">
                <a:latin typeface="Times New Roman" pitchFamily="18" charset="0"/>
                <a:cs typeface="Times New Roman" pitchFamily="18" charset="0"/>
              </a:rPr>
              <a:t>columns </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of a matrix </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m=n), </a:t>
            </a:r>
            <a:r>
              <a:rPr lang="en-US" dirty="0" smtClean="0">
                <a:latin typeface="Times New Roman" pitchFamily="18" charset="0"/>
                <a:cs typeface="Times New Roman" pitchFamily="18" charset="0"/>
              </a:rPr>
              <a:t>then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is called a square matrix. The entries </a:t>
            </a:r>
            <a:r>
              <a:rPr lang="en-US" i="1" dirty="0" smtClean="0">
                <a:latin typeface="Times New Roman" pitchFamily="18" charset="0"/>
                <a:cs typeface="Times New Roman" pitchFamily="18" charset="0"/>
              </a:rPr>
              <a:t>a</a:t>
            </a:r>
            <a:r>
              <a:rPr lang="en-US" i="1" baseline="-25000" dirty="0" smtClean="0">
                <a:latin typeface="Times New Roman" pitchFamily="18" charset="0"/>
                <a:cs typeface="Times New Roman" pitchFamily="18" charset="0"/>
              </a:rPr>
              <a:t>11</a:t>
            </a:r>
            <a:r>
              <a:rPr lang="en-US" i="1" dirty="0" smtClean="0">
                <a:latin typeface="Times New Roman" pitchFamily="18" charset="0"/>
                <a:cs typeface="Times New Roman" pitchFamily="18" charset="0"/>
              </a:rPr>
              <a:t>,a</a:t>
            </a:r>
            <a:r>
              <a:rPr lang="en-US" i="1" baseline="-25000" dirty="0" smtClean="0">
                <a:latin typeface="Times New Roman" pitchFamily="18" charset="0"/>
                <a:cs typeface="Times New Roman" pitchFamily="18" charset="0"/>
              </a:rPr>
              <a:t>22</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a</a:t>
            </a:r>
            <a:r>
              <a:rPr lang="en-US" i="1" baseline="-25000" dirty="0" err="1" smtClean="0">
                <a:latin typeface="Times New Roman" pitchFamily="18" charset="0"/>
                <a:cs typeface="Times New Roman" pitchFamily="18" charset="0"/>
              </a:rPr>
              <a:t>nn</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are called the </a:t>
            </a:r>
            <a:r>
              <a:rPr lang="en-US" i="1" dirty="0" smtClean="0">
                <a:latin typeface="Times New Roman" pitchFamily="18" charset="0"/>
                <a:cs typeface="Times New Roman" pitchFamily="18" charset="0"/>
              </a:rPr>
              <a:t>diagonal elements</a:t>
            </a:r>
            <a:r>
              <a:rPr lang="en-US" dirty="0" smtClean="0">
                <a:latin typeface="Times New Roman" pitchFamily="18" charset="0"/>
                <a:cs typeface="Times New Roman" pitchFamily="18" charset="0"/>
              </a:rPr>
              <a:t> of a square matrix. Sometimes the diagonal of the matrix is also called the </a:t>
            </a:r>
            <a:r>
              <a:rPr lang="en-US" i="1" dirty="0" smtClean="0">
                <a:latin typeface="Times New Roman" pitchFamily="18" charset="0"/>
                <a:cs typeface="Times New Roman" pitchFamily="18" charset="0"/>
              </a:rPr>
              <a:t>principal or main of the matrix</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a:t>
            </a:r>
            <a:endParaRPr lang="en-US" dirty="0"/>
          </a:p>
        </p:txBody>
      </p:sp>
      <p:sp>
        <p:nvSpPr>
          <p:cNvPr id="4" name="Rectangle 3"/>
          <p:cNvSpPr/>
          <p:nvPr/>
        </p:nvSpPr>
        <p:spPr>
          <a:xfrm>
            <a:off x="609600" y="1828800"/>
            <a:ext cx="3538148" cy="369332"/>
          </a:xfrm>
          <a:prstGeom prst="rect">
            <a:avLst/>
          </a:prstGeom>
        </p:spPr>
        <p:txBody>
          <a:bodyPr wrap="none">
            <a:spAutoFit/>
          </a:bodyPr>
          <a:lstStyle/>
          <a:p>
            <a:r>
              <a:rPr lang="en-US" dirty="0">
                <a:latin typeface="Times New Roman" pitchFamily="18" charset="0"/>
                <a:cs typeface="Times New Roman" pitchFamily="18" charset="0"/>
              </a:rPr>
              <a:t>Give an example of a square matrix.</a:t>
            </a:r>
          </a:p>
        </p:txBody>
      </p:sp>
      <p:sp>
        <p:nvSpPr>
          <p:cNvPr id="931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3185" name="Object 1"/>
          <p:cNvGraphicFramePr>
            <a:graphicFrameLocks noChangeAspect="1"/>
          </p:cNvGraphicFramePr>
          <p:nvPr/>
        </p:nvGraphicFramePr>
        <p:xfrm>
          <a:off x="1600200" y="2514600"/>
          <a:ext cx="2286000" cy="1298864"/>
        </p:xfrm>
        <a:graphic>
          <a:graphicData uri="http://schemas.openxmlformats.org/presentationml/2006/ole">
            <mc:AlternateContent xmlns:mc="http://schemas.openxmlformats.org/markup-compatibility/2006">
              <mc:Choice xmlns:v="urn:schemas-microsoft-com:vml" Requires="v">
                <p:oleObj spid="_x0000_s93189" name="Equation" r:id="rId3" imgW="1257300" imgH="711200" progId="Equation.3">
                  <p:embed/>
                </p:oleObj>
              </mc:Choice>
              <mc:Fallback>
                <p:oleObj name="Equation" r:id="rId3" imgW="1257300" imgH="7112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514600"/>
                        <a:ext cx="2286000" cy="12988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3187" name="Rectangle 3"/>
          <p:cNvSpPr>
            <a:spLocks noChangeArrowheads="1"/>
          </p:cNvSpPr>
          <p:nvPr/>
        </p:nvSpPr>
        <p:spPr bwMode="auto">
          <a:xfrm>
            <a:off x="609600" y="4155628"/>
            <a:ext cx="7162800" cy="8735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is a square matrix as it has the same number of rows and columns, that is, 3.  The diagonal elements of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a:t>
            </a:r>
            <a:r>
              <a:rPr kumimoji="0" lang="en-US"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are 		</a:t>
            </a:r>
            <a:r>
              <a:rPr kumimoji="0" lang="en-US" b="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31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3188" name="Object 4"/>
          <p:cNvGraphicFramePr>
            <a:graphicFrameLocks noChangeAspect="1"/>
          </p:cNvGraphicFramePr>
          <p:nvPr/>
        </p:nvGraphicFramePr>
        <p:xfrm>
          <a:off x="3771900" y="4686979"/>
          <a:ext cx="2171700" cy="304800"/>
        </p:xfrm>
        <a:graphic>
          <a:graphicData uri="http://schemas.openxmlformats.org/presentationml/2006/ole">
            <mc:AlternateContent xmlns:mc="http://schemas.openxmlformats.org/markup-compatibility/2006">
              <mc:Choice xmlns:v="urn:schemas-microsoft-com:vml" Requires="v">
                <p:oleObj spid="_x0000_s93190" name="Equation" r:id="rId5" imgW="1625600" imgH="228600" progId="Equation.3">
                  <p:embed/>
                </p:oleObj>
              </mc:Choice>
              <mc:Fallback>
                <p:oleObj name="Equation" r:id="rId5" imgW="1625600" imgH="22860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1900" y="4686979"/>
                        <a:ext cx="21717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Upper Triangular Matrix</a:t>
            </a:r>
            <a:endParaRPr lang="en-US" dirty="0"/>
          </a:p>
        </p:txBody>
      </p:sp>
      <p:sp>
        <p:nvSpPr>
          <p:cNvPr id="4" name="TextBox 3"/>
          <p:cNvSpPr txBox="1"/>
          <p:nvPr/>
        </p:nvSpPr>
        <p:spPr>
          <a:xfrm>
            <a:off x="762000" y="2057400"/>
            <a:ext cx="2819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 </a:t>
            </a:r>
            <a:r>
              <a:rPr lang="en-US" i="1" dirty="0" err="1" smtClean="0">
                <a:latin typeface="Times New Roman" pitchFamily="18" charset="0"/>
                <a:cs typeface="Times New Roman" pitchFamily="18" charset="0"/>
              </a:rPr>
              <a:t>m×n</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matrix for which </a:t>
            </a:r>
            <a:endParaRPr lang="en-US" dirty="0">
              <a:latin typeface="Times New Roman" pitchFamily="18" charset="0"/>
              <a:cs typeface="Times New Roman" pitchFamily="18" charset="0"/>
            </a:endParaRPr>
          </a:p>
        </p:txBody>
      </p:sp>
      <p:sp>
        <p:nvSpPr>
          <p:cNvPr id="952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5233" name="Object 1"/>
          <p:cNvGraphicFramePr>
            <a:graphicFrameLocks noChangeAspect="1"/>
          </p:cNvGraphicFramePr>
          <p:nvPr/>
        </p:nvGraphicFramePr>
        <p:xfrm>
          <a:off x="3200400" y="2057400"/>
          <a:ext cx="1066800" cy="381000"/>
        </p:xfrm>
        <a:graphic>
          <a:graphicData uri="http://schemas.openxmlformats.org/presentationml/2006/ole">
            <mc:AlternateContent xmlns:mc="http://schemas.openxmlformats.org/markup-compatibility/2006">
              <mc:Choice xmlns:v="urn:schemas-microsoft-com:vml" Requires="v">
                <p:oleObj spid="_x0000_s95237" name="Equation" r:id="rId3" imgW="799753" imgH="241195" progId="Equation.3">
                  <p:embed/>
                </p:oleObj>
              </mc:Choice>
              <mc:Fallback>
                <p:oleObj name="Equation" r:id="rId3" imgW="799753" imgH="241195"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2057400"/>
                        <a:ext cx="10668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5235" name="Rectangle 3"/>
          <p:cNvSpPr>
            <a:spLocks noChangeArrowheads="1"/>
          </p:cNvSpPr>
          <p:nvPr/>
        </p:nvSpPr>
        <p:spPr bwMode="auto">
          <a:xfrm>
            <a:off x="762000" y="2057400"/>
            <a:ext cx="7848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dirty="0">
                <a:latin typeface="Times New Roman" pitchFamily="18" charset="0"/>
                <a:ea typeface="Times New Roman" pitchFamily="18" charset="0"/>
                <a:cs typeface="Times New Roman" pitchFamily="18" charset="0"/>
              </a:rPr>
              <a:t> </a:t>
            </a:r>
            <a:r>
              <a:rPr lang="en-US" dirty="0" smtClean="0">
                <a:latin typeface="Times New Roman" pitchFamily="18" charset="0"/>
                <a:ea typeface="Times New Roman" pitchFamily="18" charset="0"/>
                <a:cs typeface="Times New Roman" pitchFamily="18" charset="0"/>
              </a:rPr>
              <a:t>                          </a:t>
            </a:r>
            <a:r>
              <a:rPr kumimoji="0" lang="en-US"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is called an upper triangular matrix.  That is, all the elements below the d</a:t>
            </a:r>
            <a:r>
              <a:rPr kumimoji="0" lang="en-US" b="0"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rPr>
              <a:t>iagonal</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entries are zero.</a:t>
            </a:r>
            <a:r>
              <a:rPr kumimoji="0" lang="en-US"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8" name="Rectangle 7"/>
          <p:cNvSpPr/>
          <p:nvPr/>
        </p:nvSpPr>
        <p:spPr>
          <a:xfrm>
            <a:off x="762000" y="3048000"/>
            <a:ext cx="1229824" cy="369332"/>
          </a:xfrm>
          <a:prstGeom prst="rect">
            <a:avLst/>
          </a:prstGeom>
        </p:spPr>
        <p:txBody>
          <a:bodyPr wrap="none">
            <a:spAutoFit/>
          </a:bodyPr>
          <a:lstStyle/>
          <a:p>
            <a:r>
              <a:rPr lang="en-US" b="1" dirty="0">
                <a:latin typeface="Times New Roman" pitchFamily="18" charset="0"/>
                <a:cs typeface="Times New Roman" pitchFamily="18" charset="0"/>
              </a:rPr>
              <a:t>Example 5</a:t>
            </a:r>
          </a:p>
        </p:txBody>
      </p:sp>
      <p:sp>
        <p:nvSpPr>
          <p:cNvPr id="9" name="Rectangle 8"/>
          <p:cNvSpPr/>
          <p:nvPr/>
        </p:nvSpPr>
        <p:spPr>
          <a:xfrm>
            <a:off x="762000" y="3429000"/>
            <a:ext cx="7086600" cy="369332"/>
          </a:xfrm>
          <a:prstGeom prst="rect">
            <a:avLst/>
          </a:prstGeom>
        </p:spPr>
        <p:txBody>
          <a:bodyPr wrap="square">
            <a:spAutoFit/>
          </a:bodyPr>
          <a:lstStyle/>
          <a:p>
            <a:r>
              <a:rPr lang="en-US" dirty="0">
                <a:latin typeface="Times New Roman" pitchFamily="18" charset="0"/>
                <a:cs typeface="Times New Roman" pitchFamily="18" charset="0"/>
              </a:rPr>
              <a:t>Give an example of an upper triangular </a:t>
            </a:r>
            <a:r>
              <a:rPr lang="en-US" dirty="0" smtClean="0">
                <a:latin typeface="Times New Roman" pitchFamily="18" charset="0"/>
                <a:cs typeface="Times New Roman" pitchFamily="18" charset="0"/>
              </a:rPr>
              <a:t>matrix.</a:t>
            </a:r>
            <a:endParaRPr lang="en-US" dirty="0">
              <a:latin typeface="Times New Roman" pitchFamily="18" charset="0"/>
              <a:cs typeface="Times New Roman" pitchFamily="18" charset="0"/>
            </a:endParaRPr>
          </a:p>
        </p:txBody>
      </p:sp>
      <p:sp>
        <p:nvSpPr>
          <p:cNvPr id="9523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5236" name="Object 4"/>
          <p:cNvGraphicFramePr>
            <a:graphicFrameLocks noChangeAspect="1"/>
          </p:cNvGraphicFramePr>
          <p:nvPr/>
        </p:nvGraphicFramePr>
        <p:xfrm>
          <a:off x="2057400" y="4077528"/>
          <a:ext cx="2895600" cy="1180272"/>
        </p:xfrm>
        <a:graphic>
          <a:graphicData uri="http://schemas.openxmlformats.org/presentationml/2006/ole">
            <mc:AlternateContent xmlns:mc="http://schemas.openxmlformats.org/markup-compatibility/2006">
              <mc:Choice xmlns:v="urn:schemas-microsoft-com:vml" Requires="v">
                <p:oleObj spid="_x0000_s95238" name="Equation" r:id="rId5" imgW="1752600" imgH="711200" progId="Equation.3">
                  <p:embed/>
                </p:oleObj>
              </mc:Choice>
              <mc:Fallback>
                <p:oleObj name="Equation" r:id="rId5" imgW="1752600" imgH="71120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7400" y="4077528"/>
                        <a:ext cx="2895600" cy="11802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11"/>
          <p:cNvSpPr/>
          <p:nvPr/>
        </p:nvSpPr>
        <p:spPr>
          <a:xfrm>
            <a:off x="838200" y="5486400"/>
            <a:ext cx="2871299" cy="369332"/>
          </a:xfrm>
          <a:prstGeom prst="rect">
            <a:avLst/>
          </a:prstGeom>
        </p:spPr>
        <p:txBody>
          <a:bodyPr wrap="none">
            <a:spAutoFit/>
          </a:bodyPr>
          <a:lstStyle/>
          <a:p>
            <a:r>
              <a:rPr lang="en-US" dirty="0">
                <a:latin typeface="Times New Roman" pitchFamily="18" charset="0"/>
                <a:cs typeface="Times New Roman" pitchFamily="18" charset="0"/>
              </a:rPr>
              <a:t>is an upper triangular matrix.</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Lower Triangular Matrix</a:t>
            </a:r>
            <a:endParaRPr lang="en-US" dirty="0"/>
          </a:p>
        </p:txBody>
      </p:sp>
      <p:sp>
        <p:nvSpPr>
          <p:cNvPr id="5" name="TextBox 4"/>
          <p:cNvSpPr txBox="1"/>
          <p:nvPr/>
        </p:nvSpPr>
        <p:spPr>
          <a:xfrm>
            <a:off x="762000" y="2057400"/>
            <a:ext cx="2819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 </a:t>
            </a:r>
            <a:r>
              <a:rPr lang="en-US" i="1" dirty="0" err="1" smtClean="0">
                <a:latin typeface="Times New Roman" pitchFamily="18" charset="0"/>
                <a:cs typeface="Times New Roman" pitchFamily="18" charset="0"/>
              </a:rPr>
              <a:t>m×n</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matrix for which </a:t>
            </a:r>
            <a:endParaRPr lang="en-US" dirty="0">
              <a:latin typeface="Times New Roman" pitchFamily="18" charset="0"/>
              <a:cs typeface="Times New Roman" pitchFamily="18" charset="0"/>
            </a:endParaRPr>
          </a:p>
        </p:txBody>
      </p:sp>
      <p:graphicFrame>
        <p:nvGraphicFramePr>
          <p:cNvPr id="6" name="Object 1"/>
          <p:cNvGraphicFramePr>
            <a:graphicFrameLocks noChangeAspect="1"/>
          </p:cNvGraphicFramePr>
          <p:nvPr/>
        </p:nvGraphicFramePr>
        <p:xfrm>
          <a:off x="3200400" y="2057400"/>
          <a:ext cx="1033463" cy="381000"/>
        </p:xfrm>
        <a:graphic>
          <a:graphicData uri="http://schemas.openxmlformats.org/presentationml/2006/ole">
            <mc:AlternateContent xmlns:mc="http://schemas.openxmlformats.org/markup-compatibility/2006">
              <mc:Choice xmlns:v="urn:schemas-microsoft-com:vml" Requires="v">
                <p:oleObj spid="_x0000_s96260" name="Equation" r:id="rId3" imgW="774360" imgH="241200" progId="Equation.3">
                  <p:embed/>
                </p:oleObj>
              </mc:Choice>
              <mc:Fallback>
                <p:oleObj name="Equation" r:id="rId3" imgW="77436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2057400"/>
                        <a:ext cx="1033463"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3"/>
          <p:cNvSpPr>
            <a:spLocks noChangeArrowheads="1"/>
          </p:cNvSpPr>
          <p:nvPr/>
        </p:nvSpPr>
        <p:spPr bwMode="auto">
          <a:xfrm>
            <a:off x="762000" y="2057400"/>
            <a:ext cx="7848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dirty="0">
                <a:latin typeface="Times New Roman" pitchFamily="18" charset="0"/>
                <a:ea typeface="Times New Roman" pitchFamily="18" charset="0"/>
                <a:cs typeface="Times New Roman" pitchFamily="18" charset="0"/>
              </a:rPr>
              <a:t> </a:t>
            </a:r>
            <a:r>
              <a:rPr lang="en-US" dirty="0" smtClean="0">
                <a:latin typeface="Times New Roman" pitchFamily="18" charset="0"/>
                <a:ea typeface="Times New Roman" pitchFamily="18" charset="0"/>
                <a:cs typeface="Times New Roman" pitchFamily="18" charset="0"/>
              </a:rPr>
              <a:t>                          </a:t>
            </a:r>
            <a:r>
              <a:rPr kumimoji="0" lang="en-US"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is called an lower triangular matrix.  That is, all the elements above the d</a:t>
            </a:r>
            <a:r>
              <a:rPr kumimoji="0" lang="en-US" b="0"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rPr>
              <a:t>iagonal</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entries are zero.</a:t>
            </a:r>
            <a:r>
              <a:rPr kumimoji="0" lang="en-US"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8" name="Rectangle 7"/>
          <p:cNvSpPr/>
          <p:nvPr/>
        </p:nvSpPr>
        <p:spPr>
          <a:xfrm>
            <a:off x="762000" y="2971800"/>
            <a:ext cx="4572000" cy="873572"/>
          </a:xfrm>
          <a:prstGeom prst="rect">
            <a:avLst/>
          </a:prstGeom>
        </p:spPr>
        <p:txBody>
          <a:bodyPr>
            <a:spAutoFit/>
          </a:bodyPr>
          <a:lstStyle/>
          <a:p>
            <a:pPr>
              <a:lnSpc>
                <a:spcPct val="150000"/>
              </a:lnSpc>
            </a:pPr>
            <a:r>
              <a:rPr lang="en-US" b="1" dirty="0">
                <a:latin typeface="Times New Roman" pitchFamily="18" charset="0"/>
                <a:cs typeface="Times New Roman" pitchFamily="18" charset="0"/>
              </a:rPr>
              <a:t>Example 6 </a:t>
            </a:r>
          </a:p>
          <a:p>
            <a:pPr>
              <a:lnSpc>
                <a:spcPct val="150000"/>
              </a:lnSpc>
            </a:pPr>
            <a:r>
              <a:rPr lang="en-US" dirty="0">
                <a:latin typeface="Times New Roman" pitchFamily="18" charset="0"/>
                <a:cs typeface="Times New Roman" pitchFamily="18" charset="0"/>
              </a:rPr>
              <a:t>Give an example of a lower triangular matrix.</a:t>
            </a:r>
          </a:p>
        </p:txBody>
      </p:sp>
      <p:sp>
        <p:nvSpPr>
          <p:cNvPr id="962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6259" name="Object 3"/>
          <p:cNvGraphicFramePr>
            <a:graphicFrameLocks noChangeAspect="1"/>
          </p:cNvGraphicFramePr>
          <p:nvPr/>
        </p:nvGraphicFramePr>
        <p:xfrm>
          <a:off x="1905000" y="4038600"/>
          <a:ext cx="2057400" cy="1160188"/>
        </p:xfrm>
        <a:graphic>
          <a:graphicData uri="http://schemas.openxmlformats.org/presentationml/2006/ole">
            <mc:AlternateContent xmlns:mc="http://schemas.openxmlformats.org/markup-compatibility/2006">
              <mc:Choice xmlns:v="urn:schemas-microsoft-com:vml" Requires="v">
                <p:oleObj spid="_x0000_s96261" name="Equation" r:id="rId5" imgW="1269449" imgH="710891" progId="Equation.3">
                  <p:embed/>
                </p:oleObj>
              </mc:Choice>
              <mc:Fallback>
                <p:oleObj name="Equation" r:id="rId5" imgW="1269449" imgH="710891"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4038600"/>
                        <a:ext cx="2057400" cy="1160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10"/>
          <p:cNvSpPr/>
          <p:nvPr/>
        </p:nvSpPr>
        <p:spPr>
          <a:xfrm>
            <a:off x="762000" y="5638800"/>
            <a:ext cx="2871299" cy="369332"/>
          </a:xfrm>
          <a:prstGeom prst="rect">
            <a:avLst/>
          </a:prstGeom>
        </p:spPr>
        <p:txBody>
          <a:bodyPr wrap="none">
            <a:spAutoFit/>
          </a:bodyPr>
          <a:lstStyle/>
          <a:p>
            <a:r>
              <a:rPr lang="en-US" dirty="0">
                <a:latin typeface="Times New Roman" pitchFamily="18" charset="0"/>
                <a:cs typeface="Times New Roman" pitchFamily="18" charset="0"/>
              </a:rPr>
              <a:t>is a lower triangular matrix.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Diagonal Matrix</a:t>
            </a:r>
            <a:endParaRPr lang="en-US" dirty="0"/>
          </a:p>
        </p:txBody>
      </p:sp>
      <p:sp>
        <p:nvSpPr>
          <p:cNvPr id="97281" name="Rectangle 1"/>
          <p:cNvSpPr>
            <a:spLocks noChangeArrowheads="1"/>
          </p:cNvSpPr>
          <p:nvPr/>
        </p:nvSpPr>
        <p:spPr bwMode="auto">
          <a:xfrm>
            <a:off x="838200" y="2319973"/>
            <a:ext cx="7467600" cy="12890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s</a:t>
            </a:r>
            <a:r>
              <a:rPr kumimoji="0" lang="en-US" b="0"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rPr>
              <a:t>quare matrix</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with all non-diagonal elements equal to zero is called a diagonal matrix, that is, only the diagonal entries of the square matrix can be non-zero,</a:t>
            </a:r>
            <a:r>
              <a:rPr kumimoji="0" lang="en-US"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b="0" i="0" u="none" strike="noStrike" cap="none" normalizeH="0" dirty="0" smtClean="0">
                <a:ln>
                  <a:noFill/>
                </a:ln>
                <a:solidFill>
                  <a:schemeClr val="tx1"/>
                </a:solidFill>
                <a:effectLst/>
                <a:latin typeface="Times New Roman" pitchFamily="18" charset="0"/>
                <a:cs typeface="Times New Roman" pitchFamily="18" charset="0"/>
              </a:rPr>
              <a:t>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728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7282" name="Object 2"/>
          <p:cNvGraphicFramePr>
            <a:graphicFrameLocks noChangeAspect="1"/>
          </p:cNvGraphicFramePr>
          <p:nvPr/>
        </p:nvGraphicFramePr>
        <p:xfrm>
          <a:off x="1803400" y="3267075"/>
          <a:ext cx="1168400" cy="314325"/>
        </p:xfrm>
        <a:graphic>
          <a:graphicData uri="http://schemas.openxmlformats.org/presentationml/2006/ole">
            <mc:AlternateContent xmlns:mc="http://schemas.openxmlformats.org/markup-compatibility/2006">
              <mc:Choice xmlns:v="urn:schemas-microsoft-com:vml" Requires="v">
                <p:oleObj spid="_x0000_s97283" name="Equation" r:id="rId3" imgW="888840" imgH="241200" progId="Equation.3">
                  <p:embed/>
                </p:oleObj>
              </mc:Choice>
              <mc:Fallback>
                <p:oleObj name="Equation" r:id="rId3" imgW="88884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3400" y="3267075"/>
                        <a:ext cx="1168400" cy="314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7</a:t>
            </a:r>
            <a:endParaRPr lang="en-US" dirty="0"/>
          </a:p>
        </p:txBody>
      </p:sp>
      <p:sp>
        <p:nvSpPr>
          <p:cNvPr id="4" name="Rectangle 3"/>
          <p:cNvSpPr/>
          <p:nvPr/>
        </p:nvSpPr>
        <p:spPr>
          <a:xfrm>
            <a:off x="609600" y="1828800"/>
            <a:ext cx="3288080" cy="369332"/>
          </a:xfrm>
          <a:prstGeom prst="rect">
            <a:avLst/>
          </a:prstGeom>
        </p:spPr>
        <p:txBody>
          <a:bodyPr wrap="none">
            <a:spAutoFit/>
          </a:bodyPr>
          <a:lstStyle/>
          <a:p>
            <a:r>
              <a:rPr lang="en-US" dirty="0" smtClean="0">
                <a:latin typeface="Times New Roman" pitchFamily="18" charset="0"/>
                <a:cs typeface="Times New Roman" pitchFamily="18" charset="0"/>
              </a:rPr>
              <a:t>An example of </a:t>
            </a:r>
            <a:r>
              <a:rPr lang="en-US" dirty="0">
                <a:latin typeface="Times New Roman" pitchFamily="18" charset="0"/>
                <a:cs typeface="Times New Roman" pitchFamily="18" charset="0"/>
              </a:rPr>
              <a:t>a diagonal matrix.</a:t>
            </a:r>
          </a:p>
        </p:txBody>
      </p:sp>
      <p:sp>
        <p:nvSpPr>
          <p:cNvPr id="983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8305" name="Object 1"/>
          <p:cNvGraphicFramePr>
            <a:graphicFrameLocks noChangeAspect="1"/>
          </p:cNvGraphicFramePr>
          <p:nvPr/>
        </p:nvGraphicFramePr>
        <p:xfrm>
          <a:off x="2068513" y="2438400"/>
          <a:ext cx="1928812" cy="1219200"/>
        </p:xfrm>
        <a:graphic>
          <a:graphicData uri="http://schemas.openxmlformats.org/presentationml/2006/ole">
            <mc:AlternateContent xmlns:mc="http://schemas.openxmlformats.org/markup-compatibility/2006">
              <mc:Choice xmlns:v="urn:schemas-microsoft-com:vml" Requires="v">
                <p:oleObj spid="_x0000_s98307" name="Equation" r:id="rId3" imgW="1130040" imgH="711000" progId="Equation.3">
                  <p:embed/>
                </p:oleObj>
              </mc:Choice>
              <mc:Fallback>
                <p:oleObj name="Equation" r:id="rId3" imgW="1130040" imgH="7110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8513" y="2438400"/>
                        <a:ext cx="1928812"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609600" y="3886200"/>
            <a:ext cx="7086600" cy="369332"/>
          </a:xfrm>
          <a:prstGeom prst="rect">
            <a:avLst/>
          </a:prstGeom>
        </p:spPr>
        <p:txBody>
          <a:bodyPr wrap="square">
            <a:spAutoFit/>
          </a:bodyPr>
          <a:lstStyle/>
          <a:p>
            <a:r>
              <a:rPr lang="en-US" dirty="0" smtClean="0">
                <a:latin typeface="Times New Roman" pitchFamily="18" charset="0"/>
                <a:cs typeface="Times New Roman" pitchFamily="18" charset="0"/>
              </a:rPr>
              <a:t>Any or all the diagonal entries of a diagonal matrix can be zero.</a:t>
            </a:r>
            <a:endParaRPr lang="en-US" dirty="0">
              <a:latin typeface="Times New Roman" pitchFamily="18" charset="0"/>
              <a:cs typeface="Times New Roman" pitchFamily="18" charset="0"/>
            </a:endParaRPr>
          </a:p>
        </p:txBody>
      </p:sp>
      <p:graphicFrame>
        <p:nvGraphicFramePr>
          <p:cNvPr id="3" name="Object 2"/>
          <p:cNvGraphicFramePr>
            <a:graphicFrameLocks noChangeAspect="1"/>
          </p:cNvGraphicFramePr>
          <p:nvPr/>
        </p:nvGraphicFramePr>
        <p:xfrm>
          <a:off x="2109788" y="4495800"/>
          <a:ext cx="1928812" cy="1219200"/>
        </p:xfrm>
        <a:graphic>
          <a:graphicData uri="http://schemas.openxmlformats.org/presentationml/2006/ole">
            <mc:AlternateContent xmlns:mc="http://schemas.openxmlformats.org/markup-compatibility/2006">
              <mc:Choice xmlns:v="urn:schemas-microsoft-com:vml" Requires="v">
                <p:oleObj spid="_x0000_s98308" name="Equation" r:id="rId5" imgW="1130040" imgH="711000" progId="Equation.3">
                  <p:embed/>
                </p:oleObj>
              </mc:Choice>
              <mc:Fallback>
                <p:oleObj name="Equation" r:id="rId5" imgW="1130040" imgH="71100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9788" y="4495800"/>
                        <a:ext cx="1928812"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609600" y="5943600"/>
            <a:ext cx="3581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is also a diagonal matrix.</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447800"/>
            <a:ext cx="8077200" cy="2133600"/>
          </a:xfrm>
        </p:spPr>
        <p:txBody>
          <a:bodyPr>
            <a:noAutofit/>
          </a:bodyPr>
          <a:lstStyle/>
          <a:p>
            <a:pPr algn="ctr">
              <a:defRPr/>
            </a:pPr>
            <a:r>
              <a:rPr lang="en-US" sz="4800" dirty="0" smtClean="0"/>
              <a:t>Introduction</a:t>
            </a:r>
            <a:endParaRPr lang="en-US" sz="4800" dirty="0"/>
          </a:p>
        </p:txBody>
      </p:sp>
      <p:sp>
        <p:nvSpPr>
          <p:cNvPr id="34819" name="TextBox 3"/>
          <p:cNvSpPr txBox="1">
            <a:spLocks noChangeArrowheads="1"/>
          </p:cNvSpPr>
          <p:nvPr/>
        </p:nvSpPr>
        <p:spPr bwMode="auto">
          <a:xfrm>
            <a:off x="2286000" y="5410200"/>
            <a:ext cx="4191000" cy="646113"/>
          </a:xfrm>
          <a:prstGeom prst="rect">
            <a:avLst/>
          </a:prstGeom>
          <a:noFill/>
          <a:ln w="9525">
            <a:noFill/>
            <a:miter lim="800000"/>
            <a:headEnd/>
            <a:tailEnd/>
          </a:ln>
        </p:spPr>
        <p:txBody>
          <a:bodyPr>
            <a:spAutoFit/>
          </a:bodyPr>
          <a:lstStyle/>
          <a:p>
            <a:pPr algn="ctr">
              <a:buSzPct val="80000"/>
            </a:pPr>
            <a:r>
              <a:rPr lang="en-US" altLang="en-US">
                <a:solidFill>
                  <a:schemeClr val="bg1"/>
                </a:solidFill>
                <a:latin typeface="Corbel" pitchFamily="34" charset="0"/>
                <a:hlinkClick r:id="rId3"/>
              </a:rPr>
              <a:t>http://nm.MathForCollege.com</a:t>
            </a:r>
            <a:endParaRPr lang="en-US" altLang="en-US">
              <a:solidFill>
                <a:schemeClr val="bg1"/>
              </a:solidFill>
              <a:latin typeface="Corbel" pitchFamily="34" charset="0"/>
            </a:endParaRPr>
          </a:p>
          <a:p>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Matrix</a:t>
            </a:r>
            <a:endParaRPr lang="en-US" dirty="0"/>
          </a:p>
        </p:txBody>
      </p:sp>
      <p:sp>
        <p:nvSpPr>
          <p:cNvPr id="118785" name="Rectangle 1"/>
          <p:cNvSpPr>
            <a:spLocks noChangeArrowheads="1"/>
          </p:cNvSpPr>
          <p:nvPr/>
        </p:nvSpPr>
        <p:spPr bwMode="auto">
          <a:xfrm>
            <a:off x="762000" y="1752600"/>
            <a:ext cx="7696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diagonal matrix with all d</a:t>
            </a:r>
            <a:r>
              <a:rPr kumimoji="0" lang="en-US" b="0"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rPr>
              <a:t>iagonal elements</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equal to one is called an identity matrix, (	</a:t>
            </a:r>
            <a:r>
              <a:rPr kumimoji="0" lang="en-US"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and          for all </a:t>
            </a:r>
            <a:r>
              <a:rPr kumimoji="0" lang="en-US" b="0" i="1"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b="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878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8786" name="Object 2"/>
          <p:cNvGraphicFramePr>
            <a:graphicFrameLocks noChangeAspect="1"/>
          </p:cNvGraphicFramePr>
          <p:nvPr/>
        </p:nvGraphicFramePr>
        <p:xfrm>
          <a:off x="1600200" y="2102784"/>
          <a:ext cx="914400" cy="268941"/>
        </p:xfrm>
        <a:graphic>
          <a:graphicData uri="http://schemas.openxmlformats.org/presentationml/2006/ole">
            <mc:AlternateContent xmlns:mc="http://schemas.openxmlformats.org/markup-compatibility/2006">
              <mc:Choice xmlns:v="urn:schemas-microsoft-com:vml" Requires="v">
                <p:oleObj spid="_x0000_s118791" name="Equation" r:id="rId3" imgW="812447" imgH="241195" progId="Equation.3">
                  <p:embed/>
                </p:oleObj>
              </mc:Choice>
              <mc:Fallback>
                <p:oleObj name="Equation" r:id="rId3" imgW="812447" imgH="241195"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102784"/>
                        <a:ext cx="914400" cy="2689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87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8788" name="Object 4"/>
          <p:cNvGraphicFramePr>
            <a:graphicFrameLocks noChangeAspect="1"/>
          </p:cNvGraphicFramePr>
          <p:nvPr/>
        </p:nvGraphicFramePr>
        <p:xfrm>
          <a:off x="2971800" y="2107019"/>
          <a:ext cx="457200" cy="255181"/>
        </p:xfrm>
        <a:graphic>
          <a:graphicData uri="http://schemas.openxmlformats.org/presentationml/2006/ole">
            <mc:AlternateContent xmlns:mc="http://schemas.openxmlformats.org/markup-compatibility/2006">
              <mc:Choice xmlns:v="urn:schemas-microsoft-com:vml" Requires="v">
                <p:oleObj spid="_x0000_s118792" name="Equation" r:id="rId5" imgW="406224" imgH="228501" progId="Equation.3">
                  <p:embed/>
                </p:oleObj>
              </mc:Choice>
              <mc:Fallback>
                <p:oleObj name="Equation" r:id="rId5" imgW="406224" imgH="228501"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71800" y="2107019"/>
                        <a:ext cx="457200" cy="2551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87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8790" name="Object 6"/>
          <p:cNvGraphicFramePr>
            <a:graphicFrameLocks noChangeAspect="1"/>
          </p:cNvGraphicFramePr>
          <p:nvPr/>
        </p:nvGraphicFramePr>
        <p:xfrm>
          <a:off x="3048000" y="3886200"/>
          <a:ext cx="2514600" cy="1828800"/>
        </p:xfrm>
        <a:graphic>
          <a:graphicData uri="http://schemas.openxmlformats.org/presentationml/2006/ole">
            <mc:AlternateContent xmlns:mc="http://schemas.openxmlformats.org/markup-compatibility/2006">
              <mc:Choice xmlns:v="urn:schemas-microsoft-com:vml" Requires="v">
                <p:oleObj spid="_x0000_s118793" name="Equation" r:id="rId7" imgW="1257300" imgH="914400" progId="Equation.3">
                  <p:embed/>
                </p:oleObj>
              </mc:Choice>
              <mc:Fallback>
                <p:oleObj name="Equation" r:id="rId7" imgW="1257300" imgH="91440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0" y="3886200"/>
                        <a:ext cx="2514600" cy="182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p:nvPr/>
        </p:nvSpPr>
        <p:spPr>
          <a:xfrm>
            <a:off x="762000" y="3135868"/>
            <a:ext cx="4572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An example of an identity matrix is,</a:t>
            </a:r>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Zero Matrix</a:t>
            </a:r>
            <a:endParaRPr lang="en-US" dirty="0"/>
          </a:p>
        </p:txBody>
      </p:sp>
      <p:sp>
        <p:nvSpPr>
          <p:cNvPr id="1198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9809" name="Object 1"/>
          <p:cNvGraphicFramePr>
            <a:graphicFrameLocks noChangeAspect="1"/>
          </p:cNvGraphicFramePr>
          <p:nvPr/>
        </p:nvGraphicFramePr>
        <p:xfrm>
          <a:off x="1524000" y="3962400"/>
          <a:ext cx="2104136" cy="1447800"/>
        </p:xfrm>
        <a:graphic>
          <a:graphicData uri="http://schemas.openxmlformats.org/presentationml/2006/ole">
            <mc:AlternateContent xmlns:mc="http://schemas.openxmlformats.org/markup-compatibility/2006">
              <mc:Choice xmlns:v="urn:schemas-microsoft-com:vml" Requires="v">
                <p:oleObj spid="_x0000_s119814" name="Equation" r:id="rId3" imgW="1040948" imgH="710891" progId="Equation.3">
                  <p:embed/>
                </p:oleObj>
              </mc:Choice>
              <mc:Fallback>
                <p:oleObj name="Equation" r:id="rId3" imgW="1040948" imgH="710891"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3962400"/>
                        <a:ext cx="2104136" cy="144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98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9811" name="Object 3"/>
          <p:cNvGraphicFramePr>
            <a:graphicFrameLocks noChangeAspect="1"/>
          </p:cNvGraphicFramePr>
          <p:nvPr/>
        </p:nvGraphicFramePr>
        <p:xfrm>
          <a:off x="4849812" y="4343400"/>
          <a:ext cx="2008188" cy="838200"/>
        </p:xfrm>
        <a:graphic>
          <a:graphicData uri="http://schemas.openxmlformats.org/presentationml/2006/ole">
            <mc:AlternateContent xmlns:mc="http://schemas.openxmlformats.org/markup-compatibility/2006">
              <mc:Choice xmlns:v="urn:schemas-microsoft-com:vml" Requires="v">
                <p:oleObj spid="_x0000_s119815" name="Equation" r:id="rId5" imgW="1092200" imgH="457200" progId="Equation.3">
                  <p:embed/>
                </p:oleObj>
              </mc:Choice>
              <mc:Fallback>
                <p:oleObj name="Equation" r:id="rId5" imgW="1092200" imgH="457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49812" y="4343400"/>
                        <a:ext cx="2008188"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838200" y="2743200"/>
            <a:ext cx="3962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Some examples of zero matrices are, </a:t>
            </a:r>
            <a:endParaRPr lang="en-US" dirty="0">
              <a:latin typeface="Times New Roman" pitchFamily="18" charset="0"/>
              <a:cs typeface="Times New Roman" pitchFamily="18" charset="0"/>
            </a:endParaRPr>
          </a:p>
        </p:txBody>
      </p:sp>
      <p:sp>
        <p:nvSpPr>
          <p:cNvPr id="9" name="Rectangle 8"/>
          <p:cNvSpPr/>
          <p:nvPr/>
        </p:nvSpPr>
        <p:spPr>
          <a:xfrm>
            <a:off x="838200" y="1828800"/>
            <a:ext cx="7543800" cy="369332"/>
          </a:xfrm>
          <a:prstGeom prst="rect">
            <a:avLst/>
          </a:prstGeom>
        </p:spPr>
        <p:txBody>
          <a:bodyPr wrap="square">
            <a:spAutoFit/>
          </a:bodyPr>
          <a:lstStyle/>
          <a:p>
            <a:r>
              <a:rPr lang="en-US" dirty="0" smtClean="0">
                <a:latin typeface="Times New Roman" pitchFamily="18" charset="0"/>
                <a:cs typeface="Times New Roman" pitchFamily="18" charset="0"/>
              </a:rPr>
              <a:t>A matrix whose all entries are zero is called a zero matrix, (	         for all </a:t>
            </a:r>
            <a:r>
              <a:rPr lang="en-US" i="1"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j</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1981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9813" name="Object 5"/>
          <p:cNvGraphicFramePr>
            <a:graphicFrameLocks noChangeAspect="1"/>
          </p:cNvGraphicFramePr>
          <p:nvPr/>
        </p:nvGraphicFramePr>
        <p:xfrm>
          <a:off x="6461760" y="1905000"/>
          <a:ext cx="548640" cy="304800"/>
        </p:xfrm>
        <a:graphic>
          <a:graphicData uri="http://schemas.openxmlformats.org/presentationml/2006/ole">
            <mc:AlternateContent xmlns:mc="http://schemas.openxmlformats.org/markup-compatibility/2006">
              <mc:Choice xmlns:v="urn:schemas-microsoft-com:vml" Requires="v">
                <p:oleObj spid="_x0000_s119816" name="Equation" r:id="rId7" imgW="431613" imgH="241195" progId="Equation.3">
                  <p:embed/>
                </p:oleObj>
              </mc:Choice>
              <mc:Fallback>
                <p:oleObj name="Equation" r:id="rId7" imgW="431613" imgH="241195"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61760" y="1905000"/>
                        <a:ext cx="54864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Tridiagonal</a:t>
            </a:r>
            <a:r>
              <a:rPr lang="en-US" dirty="0" smtClean="0"/>
              <a:t> Matrix</a:t>
            </a:r>
            <a:endParaRPr lang="en-US" dirty="0"/>
          </a:p>
        </p:txBody>
      </p:sp>
      <p:sp>
        <p:nvSpPr>
          <p:cNvPr id="120833" name="Rectangle 1"/>
          <p:cNvSpPr>
            <a:spLocks noChangeArrowheads="1"/>
          </p:cNvSpPr>
          <p:nvPr/>
        </p:nvSpPr>
        <p:spPr bwMode="auto">
          <a:xfrm>
            <a:off x="685800" y="1828800"/>
            <a:ext cx="7620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a:t>
            </a:r>
            <a:r>
              <a:rPr kumimoji="0" lang="en-US"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tridiagonal</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t>
            </a:r>
            <a:r>
              <a:rPr kumimoji="0" lang="en-US" b="0"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rPr>
              <a:t>atrix is a square matrix</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 which all elements not on the following are zero - the major diagonal, the diagonal above the major diagonal, and the diagonal below the major diagonal.</a:t>
            </a:r>
            <a:r>
              <a:rPr kumimoji="0" lang="en-US"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12083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0834" name="Object 2"/>
          <p:cNvGraphicFramePr>
            <a:graphicFrameLocks noChangeAspect="1"/>
          </p:cNvGraphicFramePr>
          <p:nvPr/>
        </p:nvGraphicFramePr>
        <p:xfrm>
          <a:off x="3133725" y="4114800"/>
          <a:ext cx="2200275" cy="1600200"/>
        </p:xfrm>
        <a:graphic>
          <a:graphicData uri="http://schemas.openxmlformats.org/presentationml/2006/ole">
            <mc:AlternateContent xmlns:mc="http://schemas.openxmlformats.org/markup-compatibility/2006">
              <mc:Choice xmlns:v="urn:schemas-microsoft-com:vml" Requires="v">
                <p:oleObj spid="_x0000_s120835" name="Equation" r:id="rId3" imgW="1257300" imgH="914400" progId="Equation.3">
                  <p:embed/>
                </p:oleObj>
              </mc:Choice>
              <mc:Fallback>
                <p:oleObj name="Equation" r:id="rId3" imgW="1257300" imgH="914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3725" y="4114800"/>
                        <a:ext cx="2200275" cy="160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685800" y="3276600"/>
            <a:ext cx="7086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An example of a </a:t>
            </a:r>
            <a:r>
              <a:rPr lang="en-US" dirty="0" err="1" smtClean="0">
                <a:latin typeface="Times New Roman" pitchFamily="18" charset="0"/>
                <a:cs typeface="Times New Roman" pitchFamily="18" charset="0"/>
              </a:rPr>
              <a:t>tridiagonal</a:t>
            </a:r>
            <a:r>
              <a:rPr lang="en-US" dirty="0" smtClean="0">
                <a:latin typeface="Times New Roman" pitchFamily="18" charset="0"/>
                <a:cs typeface="Times New Roman" pitchFamily="18" charset="0"/>
              </a:rPr>
              <a:t> matrix is,</a:t>
            </a:r>
            <a:endParaRPr lang="en-US"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Non-square Matrix</a:t>
            </a:r>
            <a:endParaRPr lang="en-US" dirty="0"/>
          </a:p>
        </p:txBody>
      </p:sp>
      <p:sp>
        <p:nvSpPr>
          <p:cNvPr id="4" name="Rectangle 3"/>
          <p:cNvSpPr/>
          <p:nvPr/>
        </p:nvSpPr>
        <p:spPr>
          <a:xfrm>
            <a:off x="609600" y="1828800"/>
            <a:ext cx="4572000" cy="369332"/>
          </a:xfrm>
          <a:prstGeom prst="rect">
            <a:avLst/>
          </a:prstGeom>
        </p:spPr>
        <p:txBody>
          <a:bodyPr>
            <a:spAutoFit/>
          </a:bodyPr>
          <a:lstStyle/>
          <a:p>
            <a:r>
              <a:rPr lang="en-US" dirty="0" smtClean="0">
                <a:latin typeface="Times New Roman" pitchFamily="18" charset="0"/>
                <a:cs typeface="Times New Roman" pitchFamily="18" charset="0"/>
              </a:rPr>
              <a:t>Do non-square matrices have diagonal entries?</a:t>
            </a:r>
            <a:endParaRPr lang="en-US" dirty="0">
              <a:latin typeface="Times New Roman" pitchFamily="18" charset="0"/>
              <a:cs typeface="Times New Roman" pitchFamily="18" charset="0"/>
            </a:endParaRPr>
          </a:p>
        </p:txBody>
      </p:sp>
      <p:sp>
        <p:nvSpPr>
          <p:cNvPr id="6" name="TextBox 5"/>
          <p:cNvSpPr txBox="1"/>
          <p:nvPr/>
        </p:nvSpPr>
        <p:spPr>
          <a:xfrm>
            <a:off x="609600" y="2590800"/>
            <a:ext cx="7848600" cy="646331"/>
          </a:xfrm>
          <a:prstGeom prst="rect">
            <a:avLst/>
          </a:prstGeom>
          <a:noFill/>
        </p:spPr>
        <p:txBody>
          <a:bodyPr wrap="square" rtlCol="0">
            <a:spAutoFit/>
          </a:bodyPr>
          <a:lstStyle/>
          <a:p>
            <a:r>
              <a:rPr lang="en-US" dirty="0" smtClean="0">
                <a:latin typeface="Times New Roman" pitchFamily="18" charset="0"/>
                <a:cs typeface="Times New Roman" pitchFamily="18" charset="0"/>
              </a:rPr>
              <a:t>Yes, for a </a:t>
            </a:r>
            <a:r>
              <a:rPr lang="en-US" i="1" dirty="0" err="1" smtClean="0">
                <a:latin typeface="Times New Roman" pitchFamily="18" charset="0"/>
                <a:cs typeface="Times New Roman" pitchFamily="18" charset="0"/>
              </a:rPr>
              <a:t>m×n</a:t>
            </a:r>
            <a:r>
              <a:rPr lang="en-US" dirty="0" smtClean="0">
                <a:latin typeface="Times New Roman" pitchFamily="18" charset="0"/>
                <a:cs typeface="Times New Roman" pitchFamily="18" charset="0"/>
              </a:rPr>
              <a:t> matrix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the diagonal entries are                            where </a:t>
            </a:r>
            <a:r>
              <a:rPr lang="en-US" i="1" dirty="0" smtClean="0">
                <a:latin typeface="Times New Roman" pitchFamily="18" charset="0"/>
                <a:cs typeface="Times New Roman" pitchFamily="18" charset="0"/>
              </a:rPr>
              <a:t>k</a:t>
            </a:r>
            <a:r>
              <a:rPr lang="en-US" dirty="0" smtClean="0">
                <a:latin typeface="Times New Roman" pitchFamily="18" charset="0"/>
                <a:cs typeface="Times New Roman" pitchFamily="18" charset="0"/>
              </a:rPr>
              <a:t>=min{</a:t>
            </a:r>
            <a:r>
              <a:rPr lang="en-US" i="1" dirty="0" err="1" smtClean="0">
                <a:latin typeface="Times New Roman" pitchFamily="18" charset="0"/>
                <a:cs typeface="Times New Roman" pitchFamily="18" charset="0"/>
              </a:rPr>
              <a:t>m,n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218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1858" name="Object 2"/>
          <p:cNvGraphicFramePr>
            <a:graphicFrameLocks noChangeAspect="1"/>
          </p:cNvGraphicFramePr>
          <p:nvPr/>
        </p:nvGraphicFramePr>
        <p:xfrm>
          <a:off x="5410200" y="2667000"/>
          <a:ext cx="1447800" cy="272143"/>
        </p:xfrm>
        <a:graphic>
          <a:graphicData uri="http://schemas.openxmlformats.org/presentationml/2006/ole">
            <mc:AlternateContent xmlns:mc="http://schemas.openxmlformats.org/markup-compatibility/2006">
              <mc:Choice xmlns:v="urn:schemas-microsoft-com:vml" Requires="v">
                <p:oleObj spid="_x0000_s121859" name="Equation" r:id="rId3" imgW="1269449" imgH="241195" progId="Equation.3">
                  <p:embed/>
                </p:oleObj>
              </mc:Choice>
              <mc:Fallback>
                <p:oleObj name="Equation" r:id="rId3" imgW="1269449" imgH="241195"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2667000"/>
                        <a:ext cx="1447800" cy="2721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11</a:t>
            </a:r>
            <a:endParaRPr lang="en-US" dirty="0"/>
          </a:p>
        </p:txBody>
      </p:sp>
      <p:sp>
        <p:nvSpPr>
          <p:cNvPr id="4" name="Rectangle 3"/>
          <p:cNvSpPr/>
          <p:nvPr/>
        </p:nvSpPr>
        <p:spPr>
          <a:xfrm>
            <a:off x="685800" y="1905000"/>
            <a:ext cx="3140603" cy="369332"/>
          </a:xfrm>
          <a:prstGeom prst="rect">
            <a:avLst/>
          </a:prstGeom>
        </p:spPr>
        <p:txBody>
          <a:bodyPr wrap="none">
            <a:spAutoFit/>
          </a:bodyPr>
          <a:lstStyle/>
          <a:p>
            <a:r>
              <a:rPr lang="en-US" dirty="0" smtClean="0">
                <a:latin typeface="Times New Roman" pitchFamily="18" charset="0"/>
                <a:cs typeface="Times New Roman" pitchFamily="18" charset="0"/>
              </a:rPr>
              <a:t>What are the diagonal entries of</a:t>
            </a:r>
            <a:endParaRPr lang="en-US" dirty="0">
              <a:latin typeface="Times New Roman" pitchFamily="18" charset="0"/>
              <a:cs typeface="Times New Roman" pitchFamily="18" charset="0"/>
            </a:endParaRPr>
          </a:p>
        </p:txBody>
      </p:sp>
      <p:sp>
        <p:nvSpPr>
          <p:cNvPr id="1228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2881" name="Object 1"/>
          <p:cNvGraphicFramePr>
            <a:graphicFrameLocks noChangeAspect="1"/>
          </p:cNvGraphicFramePr>
          <p:nvPr/>
        </p:nvGraphicFramePr>
        <p:xfrm>
          <a:off x="2514600" y="2590800"/>
          <a:ext cx="1828800" cy="1581665"/>
        </p:xfrm>
        <a:graphic>
          <a:graphicData uri="http://schemas.openxmlformats.org/presentationml/2006/ole">
            <mc:AlternateContent xmlns:mc="http://schemas.openxmlformats.org/markup-compatibility/2006">
              <mc:Choice xmlns:v="urn:schemas-microsoft-com:vml" Requires="v">
                <p:oleObj spid="_x0000_s122884" name="Equation" r:id="rId3" imgW="1054100" imgH="914400" progId="Equation.3">
                  <p:embed/>
                </p:oleObj>
              </mc:Choice>
              <mc:Fallback>
                <p:oleObj name="Equation" r:id="rId3" imgW="1054100" imgH="9144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2590800"/>
                        <a:ext cx="1828800" cy="158166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p:nvPr/>
        </p:nvSpPr>
        <p:spPr>
          <a:xfrm>
            <a:off x="718001" y="4724400"/>
            <a:ext cx="3506088" cy="369332"/>
          </a:xfrm>
          <a:prstGeom prst="rect">
            <a:avLst/>
          </a:prstGeom>
        </p:spPr>
        <p:txBody>
          <a:bodyPr wrap="none">
            <a:spAutoFit/>
          </a:bodyPr>
          <a:lstStyle/>
          <a:p>
            <a:r>
              <a:rPr lang="en-US" dirty="0" smtClean="0">
                <a:latin typeface="Times New Roman" pitchFamily="18" charset="0"/>
                <a:cs typeface="Times New Roman" pitchFamily="18" charset="0"/>
              </a:rPr>
              <a:t>The diagonal elements of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are   </a:t>
            </a:r>
            <a:endParaRPr lang="en-US" dirty="0">
              <a:latin typeface="Times New Roman" pitchFamily="18" charset="0"/>
              <a:cs typeface="Times New Roman" pitchFamily="18" charset="0"/>
            </a:endParaRPr>
          </a:p>
        </p:txBody>
      </p:sp>
      <p:sp>
        <p:nvSpPr>
          <p:cNvPr id="1228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2883" name="Object 3"/>
          <p:cNvGraphicFramePr>
            <a:graphicFrameLocks noChangeAspect="1"/>
          </p:cNvGraphicFramePr>
          <p:nvPr/>
        </p:nvGraphicFramePr>
        <p:xfrm>
          <a:off x="3886200" y="4800600"/>
          <a:ext cx="1828800" cy="292100"/>
        </p:xfrm>
        <a:graphic>
          <a:graphicData uri="http://schemas.openxmlformats.org/presentationml/2006/ole">
            <mc:AlternateContent xmlns:mc="http://schemas.openxmlformats.org/markup-compatibility/2006">
              <mc:Choice xmlns:v="urn:schemas-microsoft-com:vml" Requires="v">
                <p:oleObj spid="_x0000_s122885" name="Equation" r:id="rId5" imgW="1371600" imgH="215900" progId="Equation.3">
                  <p:embed/>
                </p:oleObj>
              </mc:Choice>
              <mc:Fallback>
                <p:oleObj name="Equation" r:id="rId5" imgW="1371600" imgH="2159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4800600"/>
                        <a:ext cx="18288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Diagonally Dominant Matrix</a:t>
            </a:r>
            <a:endParaRPr lang="en-US" dirty="0"/>
          </a:p>
        </p:txBody>
      </p:sp>
      <p:sp>
        <p:nvSpPr>
          <p:cNvPr id="4" name="TextBox 3"/>
          <p:cNvSpPr txBox="1"/>
          <p:nvPr/>
        </p:nvSpPr>
        <p:spPr>
          <a:xfrm>
            <a:off x="685800" y="1905000"/>
            <a:ext cx="5943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 </a:t>
            </a:r>
            <a:r>
              <a:rPr lang="en-US" i="1" dirty="0" err="1" smtClean="0">
                <a:latin typeface="Times New Roman" pitchFamily="18" charset="0"/>
                <a:cs typeface="Times New Roman" pitchFamily="18" charset="0"/>
              </a:rPr>
              <a:t>n×n</a:t>
            </a:r>
            <a:r>
              <a:rPr lang="en-US" dirty="0" smtClean="0">
                <a:latin typeface="Times New Roman" pitchFamily="18" charset="0"/>
                <a:cs typeface="Times New Roman" pitchFamily="18" charset="0"/>
              </a:rPr>
              <a:t> square matrix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is a diagonally dominant matrix if</a:t>
            </a:r>
            <a:endParaRPr lang="en-US" dirty="0">
              <a:latin typeface="Times New Roman" pitchFamily="18" charset="0"/>
              <a:cs typeface="Times New Roman" pitchFamily="18" charset="0"/>
            </a:endParaRPr>
          </a:p>
        </p:txBody>
      </p:sp>
      <p:sp>
        <p:nvSpPr>
          <p:cNvPr id="1239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3905" name="Object 1"/>
          <p:cNvGraphicFramePr>
            <a:graphicFrameLocks noChangeAspect="1"/>
          </p:cNvGraphicFramePr>
          <p:nvPr/>
        </p:nvGraphicFramePr>
        <p:xfrm>
          <a:off x="1752599" y="2438400"/>
          <a:ext cx="1070811" cy="685800"/>
        </p:xfrm>
        <a:graphic>
          <a:graphicData uri="http://schemas.openxmlformats.org/presentationml/2006/ole">
            <mc:AlternateContent xmlns:mc="http://schemas.openxmlformats.org/markup-compatibility/2006">
              <mc:Choice xmlns:v="urn:schemas-microsoft-com:vml" Requires="v">
                <p:oleObj spid="_x0000_s123910" name="Equation" r:id="rId3" imgW="850531" imgH="545863" progId="Equation.3">
                  <p:embed/>
                </p:oleObj>
              </mc:Choice>
              <mc:Fallback>
                <p:oleObj name="Equation" r:id="rId3" imgW="850531" imgH="545863"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599" y="2438400"/>
                        <a:ext cx="1070811"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39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3907" name="Object 3"/>
          <p:cNvGraphicFramePr>
            <a:graphicFrameLocks noChangeAspect="1"/>
          </p:cNvGraphicFramePr>
          <p:nvPr/>
        </p:nvGraphicFramePr>
        <p:xfrm>
          <a:off x="3624943" y="2590800"/>
          <a:ext cx="1175657" cy="304800"/>
        </p:xfrm>
        <a:graphic>
          <a:graphicData uri="http://schemas.openxmlformats.org/presentationml/2006/ole">
            <mc:AlternateContent xmlns:mc="http://schemas.openxmlformats.org/markup-compatibility/2006">
              <mc:Choice xmlns:v="urn:schemas-microsoft-com:vml" Requires="v">
                <p:oleObj spid="_x0000_s123911" name="Equation" r:id="rId5" imgW="774364" imgH="203112" progId="Equation.3">
                  <p:embed/>
                </p:oleObj>
              </mc:Choice>
              <mc:Fallback>
                <p:oleObj name="Equation" r:id="rId5" imgW="774364" imgH="203112"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24943" y="2590800"/>
                        <a:ext cx="1175657"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2895600" y="2526268"/>
            <a:ext cx="1066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for all</a:t>
            </a:r>
            <a:endParaRPr lang="en-US" dirty="0">
              <a:latin typeface="Times New Roman" pitchFamily="18" charset="0"/>
              <a:cs typeface="Times New Roman" pitchFamily="18" charset="0"/>
            </a:endParaRPr>
          </a:p>
        </p:txBody>
      </p:sp>
      <p:sp>
        <p:nvSpPr>
          <p:cNvPr id="10" name="TextBox 9"/>
          <p:cNvSpPr txBox="1"/>
          <p:nvPr/>
        </p:nvSpPr>
        <p:spPr>
          <a:xfrm>
            <a:off x="4800600" y="2526268"/>
            <a:ext cx="1066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and</a:t>
            </a:r>
            <a:endParaRPr lang="en-US" dirty="0">
              <a:latin typeface="Times New Roman" pitchFamily="18" charset="0"/>
              <a:cs typeface="Times New Roman" pitchFamily="18" charset="0"/>
            </a:endParaRPr>
          </a:p>
        </p:txBody>
      </p:sp>
      <p:sp>
        <p:nvSpPr>
          <p:cNvPr id="1239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3909" name="Object 5"/>
          <p:cNvGraphicFramePr>
            <a:graphicFrameLocks noChangeAspect="1"/>
          </p:cNvGraphicFramePr>
          <p:nvPr/>
        </p:nvGraphicFramePr>
        <p:xfrm>
          <a:off x="1752600" y="3252952"/>
          <a:ext cx="1066800" cy="698938"/>
        </p:xfrm>
        <a:graphic>
          <a:graphicData uri="http://schemas.openxmlformats.org/presentationml/2006/ole">
            <mc:AlternateContent xmlns:mc="http://schemas.openxmlformats.org/markup-compatibility/2006">
              <mc:Choice xmlns:v="urn:schemas-microsoft-com:vml" Requires="v">
                <p:oleObj spid="_x0000_s123912" name="Equation" r:id="rId7" imgW="825142" imgH="545863" progId="Equation.3">
                  <p:embed/>
                </p:oleObj>
              </mc:Choice>
              <mc:Fallback>
                <p:oleObj name="Equation" r:id="rId7" imgW="825142" imgH="545863"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3252952"/>
                        <a:ext cx="1066800" cy="698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Rectangle 12"/>
          <p:cNvSpPr/>
          <p:nvPr/>
        </p:nvSpPr>
        <p:spPr>
          <a:xfrm>
            <a:off x="2895600" y="3352800"/>
            <a:ext cx="1787669" cy="369332"/>
          </a:xfrm>
          <a:prstGeom prst="rect">
            <a:avLst/>
          </a:prstGeom>
        </p:spPr>
        <p:txBody>
          <a:bodyPr wrap="none">
            <a:spAutoFit/>
          </a:bodyPr>
          <a:lstStyle/>
          <a:p>
            <a:r>
              <a:rPr lang="en-US" dirty="0" smtClean="0">
                <a:latin typeface="Times New Roman" pitchFamily="18" charset="0"/>
                <a:cs typeface="Times New Roman" pitchFamily="18" charset="0"/>
              </a:rPr>
              <a:t>for at least one </a:t>
            </a:r>
            <a:r>
              <a:rPr lang="en-US" i="1" dirty="0" err="1" smtClean="0">
                <a:latin typeface="Times New Roman" pitchFamily="18" charset="0"/>
                <a:cs typeface="Times New Roman" pitchFamily="18" charset="0"/>
              </a:rPr>
              <a:t>i</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123911" name="Rectangle 7"/>
          <p:cNvSpPr>
            <a:spLocks noChangeArrowheads="1"/>
          </p:cNvSpPr>
          <p:nvPr/>
        </p:nvSpPr>
        <p:spPr bwMode="auto">
          <a:xfrm>
            <a:off x="609600" y="4267200"/>
            <a:ext cx="80772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that is, for each row, the absolute value of the diagonal element is greater than or equal to the sum of the absolute values of the rest of the elements of that row, and that the inequality is strictly greater than for at least one row.  Diagonally dominant matrices are important in ensuring convergence in iterative schemes of solving simultaneous linear equations.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12</a:t>
            </a:r>
            <a:endParaRPr lang="en-US" dirty="0"/>
          </a:p>
        </p:txBody>
      </p:sp>
      <p:sp>
        <p:nvSpPr>
          <p:cNvPr id="4" name="Rectangle 3"/>
          <p:cNvSpPr/>
          <p:nvPr/>
        </p:nvSpPr>
        <p:spPr>
          <a:xfrm>
            <a:off x="838200" y="1905000"/>
            <a:ext cx="7315200" cy="646331"/>
          </a:xfrm>
          <a:prstGeom prst="rect">
            <a:avLst/>
          </a:prstGeom>
        </p:spPr>
        <p:txBody>
          <a:bodyPr wrap="square">
            <a:spAutoFit/>
          </a:bodyPr>
          <a:lstStyle/>
          <a:p>
            <a:r>
              <a:rPr lang="en-US" dirty="0" smtClean="0">
                <a:latin typeface="Times New Roman" pitchFamily="18" charset="0"/>
                <a:cs typeface="Times New Roman" pitchFamily="18" charset="0"/>
              </a:rPr>
              <a:t>Give examples of diagonally dominant matrices and not diagonally dominant matrices.</a:t>
            </a:r>
            <a:endParaRPr lang="en-US" dirty="0">
              <a:latin typeface="Times New Roman" pitchFamily="18" charset="0"/>
              <a:cs typeface="Times New Roman" pitchFamily="18" charset="0"/>
            </a:endParaRPr>
          </a:p>
        </p:txBody>
      </p:sp>
      <p:sp>
        <p:nvSpPr>
          <p:cNvPr id="1249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4929" name="Object 1"/>
          <p:cNvGraphicFramePr>
            <a:graphicFrameLocks noChangeAspect="1"/>
          </p:cNvGraphicFramePr>
          <p:nvPr/>
        </p:nvGraphicFramePr>
        <p:xfrm>
          <a:off x="2438400" y="2590800"/>
          <a:ext cx="1849120" cy="990600"/>
        </p:xfrm>
        <a:graphic>
          <a:graphicData uri="http://schemas.openxmlformats.org/presentationml/2006/ole">
            <mc:AlternateContent xmlns:mc="http://schemas.openxmlformats.org/markup-compatibility/2006">
              <mc:Choice xmlns:v="urn:schemas-microsoft-com:vml" Requires="v">
                <p:oleObj spid="_x0000_s124936" name="Equation" r:id="rId3" imgW="1333500" imgH="711200" progId="Equation.3">
                  <p:embed/>
                </p:oleObj>
              </mc:Choice>
              <mc:Fallback>
                <p:oleObj name="Equation" r:id="rId3" imgW="1333500" imgH="7112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2590800"/>
                        <a:ext cx="184912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p:nvPr/>
        </p:nvSpPr>
        <p:spPr>
          <a:xfrm>
            <a:off x="838200" y="3733800"/>
            <a:ext cx="3371436" cy="369332"/>
          </a:xfrm>
          <a:prstGeom prst="rect">
            <a:avLst/>
          </a:prstGeom>
        </p:spPr>
        <p:txBody>
          <a:bodyPr wrap="none">
            <a:spAutoFit/>
          </a:bodyPr>
          <a:lstStyle/>
          <a:p>
            <a:r>
              <a:rPr lang="en-US" dirty="0" smtClean="0">
                <a:latin typeface="Times New Roman" pitchFamily="18" charset="0"/>
                <a:cs typeface="Times New Roman" pitchFamily="18" charset="0"/>
              </a:rPr>
              <a:t>is a diagonally dominant matrix as</a:t>
            </a:r>
            <a:endParaRPr lang="en-US" dirty="0">
              <a:latin typeface="Times New Roman" pitchFamily="18" charset="0"/>
              <a:cs typeface="Times New Roman" pitchFamily="18" charset="0"/>
            </a:endParaRPr>
          </a:p>
        </p:txBody>
      </p:sp>
      <p:sp>
        <p:nvSpPr>
          <p:cNvPr id="1249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4931" name="Object 3"/>
          <p:cNvGraphicFramePr>
            <a:graphicFrameLocks noChangeAspect="1"/>
          </p:cNvGraphicFramePr>
          <p:nvPr/>
        </p:nvGraphicFramePr>
        <p:xfrm>
          <a:off x="1371600" y="4343400"/>
          <a:ext cx="3683000" cy="381000"/>
        </p:xfrm>
        <a:graphic>
          <a:graphicData uri="http://schemas.openxmlformats.org/presentationml/2006/ole">
            <mc:AlternateContent xmlns:mc="http://schemas.openxmlformats.org/markup-compatibility/2006">
              <mc:Choice xmlns:v="urn:schemas-microsoft-com:vml" Requires="v">
                <p:oleObj spid="_x0000_s124937" name="Equation" r:id="rId5" imgW="2489200" imgH="254000" progId="Equation.3">
                  <p:embed/>
                </p:oleObj>
              </mc:Choice>
              <mc:Fallback>
                <p:oleObj name="Equation" r:id="rId5" imgW="2489200" imgH="2540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4343400"/>
                        <a:ext cx="36830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49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4933" name="Object 5"/>
          <p:cNvGraphicFramePr>
            <a:graphicFrameLocks noChangeAspect="1"/>
          </p:cNvGraphicFramePr>
          <p:nvPr/>
        </p:nvGraphicFramePr>
        <p:xfrm>
          <a:off x="1371600" y="4800600"/>
          <a:ext cx="3824111" cy="381000"/>
        </p:xfrm>
        <a:graphic>
          <a:graphicData uri="http://schemas.openxmlformats.org/presentationml/2006/ole">
            <mc:AlternateContent xmlns:mc="http://schemas.openxmlformats.org/markup-compatibility/2006">
              <mc:Choice xmlns:v="urn:schemas-microsoft-com:vml" Requires="v">
                <p:oleObj spid="_x0000_s124938" name="Equation" r:id="rId7" imgW="2578100" imgH="254000" progId="Equation.3">
                  <p:embed/>
                </p:oleObj>
              </mc:Choice>
              <mc:Fallback>
                <p:oleObj name="Equation" r:id="rId7" imgW="2578100" imgH="25400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4800600"/>
                        <a:ext cx="3824111"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493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4935" name="Object 7"/>
          <p:cNvGraphicFramePr>
            <a:graphicFrameLocks noChangeAspect="1"/>
          </p:cNvGraphicFramePr>
          <p:nvPr/>
        </p:nvGraphicFramePr>
        <p:xfrm>
          <a:off x="1371599" y="5257800"/>
          <a:ext cx="3810001" cy="421598"/>
        </p:xfrm>
        <a:graphic>
          <a:graphicData uri="http://schemas.openxmlformats.org/presentationml/2006/ole">
            <mc:AlternateContent xmlns:mc="http://schemas.openxmlformats.org/markup-compatibility/2006">
              <mc:Choice xmlns:v="urn:schemas-microsoft-com:vml" Requires="v">
                <p:oleObj spid="_x0000_s124939" name="Equation" r:id="rId9" imgW="2324100" imgH="254000" progId="Equation.3">
                  <p:embed/>
                </p:oleObj>
              </mc:Choice>
              <mc:Fallback>
                <p:oleObj name="Equation" r:id="rId9" imgW="2324100" imgH="254000" progId="Equation.3">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71599" y="5257800"/>
                        <a:ext cx="3810001" cy="4215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4937" name="Rectangle 9"/>
          <p:cNvSpPr>
            <a:spLocks noChangeArrowheads="1"/>
          </p:cNvSpPr>
          <p:nvPr/>
        </p:nvSpPr>
        <p:spPr bwMode="auto">
          <a:xfrm>
            <a:off x="838200" y="5867400"/>
            <a:ext cx="715779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and for at least one row, that is Rows 1 and 3 in this case, the inequality is a strictly greater than inequality.</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12 (cont.)</a:t>
            </a:r>
            <a:endParaRPr lang="en-US" dirty="0"/>
          </a:p>
        </p:txBody>
      </p:sp>
      <p:sp>
        <p:nvSpPr>
          <p:cNvPr id="1259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5953" name="Object 1"/>
          <p:cNvGraphicFramePr>
            <a:graphicFrameLocks noChangeAspect="1"/>
          </p:cNvGraphicFramePr>
          <p:nvPr/>
        </p:nvGraphicFramePr>
        <p:xfrm>
          <a:off x="1182511" y="1981200"/>
          <a:ext cx="2682240" cy="1219200"/>
        </p:xfrm>
        <a:graphic>
          <a:graphicData uri="http://schemas.openxmlformats.org/presentationml/2006/ole">
            <mc:AlternateContent xmlns:mc="http://schemas.openxmlformats.org/markup-compatibility/2006">
              <mc:Choice xmlns:v="urn:schemas-microsoft-com:vml" Requires="v">
                <p:oleObj spid="_x0000_s125960" name="Equation" r:id="rId3" imgW="1574800" imgH="711200" progId="Equation.3">
                  <p:embed/>
                </p:oleObj>
              </mc:Choice>
              <mc:Fallback>
                <p:oleObj name="Equation" r:id="rId3" imgW="1574800" imgH="7112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2511" y="1981200"/>
                        <a:ext cx="2682240"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1087675" y="3505200"/>
            <a:ext cx="3371436" cy="369332"/>
          </a:xfrm>
          <a:prstGeom prst="rect">
            <a:avLst/>
          </a:prstGeom>
        </p:spPr>
        <p:txBody>
          <a:bodyPr wrap="none">
            <a:spAutoFit/>
          </a:bodyPr>
          <a:lstStyle/>
          <a:p>
            <a:r>
              <a:rPr lang="en-US" dirty="0" smtClean="0">
                <a:latin typeface="Times New Roman" pitchFamily="18" charset="0"/>
                <a:cs typeface="Times New Roman" pitchFamily="18" charset="0"/>
              </a:rPr>
              <a:t>is a diagonally dominant matrix as</a:t>
            </a:r>
            <a:endParaRPr lang="en-US" dirty="0">
              <a:latin typeface="Times New Roman" pitchFamily="18" charset="0"/>
              <a:cs typeface="Times New Roman" pitchFamily="18" charset="0"/>
            </a:endParaRPr>
          </a:p>
        </p:txBody>
      </p:sp>
      <p:sp>
        <p:nvSpPr>
          <p:cNvPr id="1259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5955" name="Object 3"/>
          <p:cNvGraphicFramePr>
            <a:graphicFrameLocks noChangeAspect="1"/>
          </p:cNvGraphicFramePr>
          <p:nvPr/>
        </p:nvGraphicFramePr>
        <p:xfrm>
          <a:off x="1182511" y="4191000"/>
          <a:ext cx="3795889" cy="381000"/>
        </p:xfrm>
        <a:graphic>
          <a:graphicData uri="http://schemas.openxmlformats.org/presentationml/2006/ole">
            <mc:AlternateContent xmlns:mc="http://schemas.openxmlformats.org/markup-compatibility/2006">
              <mc:Choice xmlns:v="urn:schemas-microsoft-com:vml" Requires="v">
                <p:oleObj spid="_x0000_s125961" name="Equation" r:id="rId5" imgW="2565400" imgH="254000" progId="Equation.3">
                  <p:embed/>
                </p:oleObj>
              </mc:Choice>
              <mc:Fallback>
                <p:oleObj name="Equation" r:id="rId5" imgW="2565400" imgH="2540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2511" y="4191000"/>
                        <a:ext cx="3795889"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595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5957" name="Object 5"/>
          <p:cNvGraphicFramePr>
            <a:graphicFrameLocks noChangeAspect="1"/>
          </p:cNvGraphicFramePr>
          <p:nvPr/>
        </p:nvGraphicFramePr>
        <p:xfrm>
          <a:off x="1182511" y="4619625"/>
          <a:ext cx="3612444" cy="381000"/>
        </p:xfrm>
        <a:graphic>
          <a:graphicData uri="http://schemas.openxmlformats.org/presentationml/2006/ole">
            <mc:AlternateContent xmlns:mc="http://schemas.openxmlformats.org/markup-compatibility/2006">
              <mc:Choice xmlns:v="urn:schemas-microsoft-com:vml" Requires="v">
                <p:oleObj spid="_x0000_s125962" name="Equation" r:id="rId7" imgW="2438400" imgH="254000" progId="Equation.3">
                  <p:embed/>
                </p:oleObj>
              </mc:Choice>
              <mc:Fallback>
                <p:oleObj name="Equation" r:id="rId7" imgW="2438400" imgH="25400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82511" y="4619625"/>
                        <a:ext cx="3612444"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596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5959" name="Object 7"/>
          <p:cNvGraphicFramePr>
            <a:graphicFrameLocks noChangeAspect="1"/>
          </p:cNvGraphicFramePr>
          <p:nvPr/>
        </p:nvGraphicFramePr>
        <p:xfrm>
          <a:off x="1182511" y="5029200"/>
          <a:ext cx="4303889" cy="381000"/>
        </p:xfrm>
        <a:graphic>
          <a:graphicData uri="http://schemas.openxmlformats.org/presentationml/2006/ole">
            <mc:AlternateContent xmlns:mc="http://schemas.openxmlformats.org/markup-compatibility/2006">
              <mc:Choice xmlns:v="urn:schemas-microsoft-com:vml" Requires="v">
                <p:oleObj spid="_x0000_s125963" name="Equation" r:id="rId9" imgW="2908300" imgH="254000" progId="Equation.3">
                  <p:embed/>
                </p:oleObj>
              </mc:Choice>
              <mc:Fallback>
                <p:oleObj name="Equation" r:id="rId9" imgW="2908300" imgH="254000" progId="Equation.3">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82511" y="5029200"/>
                        <a:ext cx="4303889"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Rectangle 12"/>
          <p:cNvSpPr/>
          <p:nvPr/>
        </p:nvSpPr>
        <p:spPr>
          <a:xfrm>
            <a:off x="685800" y="5791200"/>
            <a:ext cx="7239000" cy="646331"/>
          </a:xfrm>
          <a:prstGeom prst="rect">
            <a:avLst/>
          </a:prstGeom>
        </p:spPr>
        <p:txBody>
          <a:bodyPr wrap="square">
            <a:spAutoFit/>
          </a:bodyPr>
          <a:lstStyle/>
          <a:p>
            <a:r>
              <a:rPr lang="en-US" dirty="0" smtClean="0">
                <a:latin typeface="Times New Roman" pitchFamily="18" charset="0"/>
                <a:cs typeface="Times New Roman" pitchFamily="18" charset="0"/>
              </a:rPr>
              <a:t>The inequalities are satisfied for all rows and it is satisfied strictly greater than for at least one row (in this case it is Row 3).</a:t>
            </a:r>
            <a:endParaRPr lang="en-US"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12 (cont.)</a:t>
            </a:r>
            <a:endParaRPr lang="en-US" dirty="0"/>
          </a:p>
        </p:txBody>
      </p:sp>
      <p:sp>
        <p:nvSpPr>
          <p:cNvPr id="1269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6977" name="Object 1"/>
          <p:cNvGraphicFramePr>
            <a:graphicFrameLocks noChangeAspect="1"/>
          </p:cNvGraphicFramePr>
          <p:nvPr/>
        </p:nvGraphicFramePr>
        <p:xfrm>
          <a:off x="1828800" y="1828800"/>
          <a:ext cx="2580640" cy="1524000"/>
        </p:xfrm>
        <a:graphic>
          <a:graphicData uri="http://schemas.openxmlformats.org/presentationml/2006/ole">
            <mc:AlternateContent xmlns:mc="http://schemas.openxmlformats.org/markup-compatibility/2006">
              <mc:Choice xmlns:v="urn:schemas-microsoft-com:vml" Requires="v">
                <p:oleObj spid="_x0000_s126980" name="Equation" r:id="rId3" imgW="1206500" imgH="711200" progId="Equation.3">
                  <p:embed/>
                </p:oleObj>
              </mc:Choice>
              <mc:Fallback>
                <p:oleObj name="Equation" r:id="rId3" imgW="1206500" imgH="7112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1828800"/>
                        <a:ext cx="2580640"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p:nvPr/>
        </p:nvSpPr>
        <p:spPr>
          <a:xfrm>
            <a:off x="838200" y="3669268"/>
            <a:ext cx="2903359" cy="369332"/>
          </a:xfrm>
          <a:prstGeom prst="rect">
            <a:avLst/>
          </a:prstGeom>
        </p:spPr>
        <p:txBody>
          <a:bodyPr wrap="none">
            <a:spAutoFit/>
          </a:bodyPr>
          <a:lstStyle/>
          <a:p>
            <a:r>
              <a:rPr lang="en-US" dirty="0" smtClean="0">
                <a:latin typeface="Times New Roman" pitchFamily="18" charset="0"/>
                <a:cs typeface="Times New Roman" pitchFamily="18" charset="0"/>
              </a:rPr>
              <a:t>is not diagonally dominant as</a:t>
            </a:r>
            <a:endParaRPr lang="en-US" dirty="0">
              <a:latin typeface="Times New Roman" pitchFamily="18" charset="0"/>
              <a:cs typeface="Times New Roman" pitchFamily="18" charset="0"/>
            </a:endParaRPr>
          </a:p>
        </p:txBody>
      </p:sp>
      <p:sp>
        <p:nvSpPr>
          <p:cNvPr id="1269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6979" name="Object 3"/>
          <p:cNvGraphicFramePr>
            <a:graphicFrameLocks noChangeAspect="1"/>
          </p:cNvGraphicFramePr>
          <p:nvPr/>
        </p:nvGraphicFramePr>
        <p:xfrm>
          <a:off x="914400" y="4217203"/>
          <a:ext cx="4038600" cy="430997"/>
        </p:xfrm>
        <a:graphic>
          <a:graphicData uri="http://schemas.openxmlformats.org/presentationml/2006/ole">
            <mc:AlternateContent xmlns:mc="http://schemas.openxmlformats.org/markup-compatibility/2006">
              <mc:Choice xmlns:v="urn:schemas-microsoft-com:vml" Requires="v">
                <p:oleObj spid="_x0000_s126981" name="Equation" r:id="rId5" imgW="2413000" imgH="254000" progId="Equation.3">
                  <p:embed/>
                </p:oleObj>
              </mc:Choice>
              <mc:Fallback>
                <p:oleObj name="Equation" r:id="rId5" imgW="2413000" imgH="2540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4217203"/>
                        <a:ext cx="4038600" cy="4309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13</a:t>
            </a:r>
            <a:endParaRPr lang="en-US" dirty="0"/>
          </a:p>
        </p:txBody>
      </p:sp>
      <p:sp>
        <p:nvSpPr>
          <p:cNvPr id="4" name="Rectangle 3"/>
          <p:cNvSpPr/>
          <p:nvPr/>
        </p:nvSpPr>
        <p:spPr>
          <a:xfrm>
            <a:off x="381000" y="1752600"/>
            <a:ext cx="5334000" cy="369332"/>
          </a:xfrm>
          <a:prstGeom prst="rect">
            <a:avLst/>
          </a:prstGeom>
        </p:spPr>
        <p:txBody>
          <a:bodyPr wrap="square">
            <a:spAutoFit/>
          </a:bodyPr>
          <a:lstStyle/>
          <a:p>
            <a:r>
              <a:rPr lang="en-US" b="1" dirty="0" smtClean="0">
                <a:latin typeface="Times New Roman" pitchFamily="18" charset="0"/>
                <a:cs typeface="Times New Roman" pitchFamily="18" charset="0"/>
              </a:rPr>
              <a:t>When are two matrices considered to be equal?</a:t>
            </a:r>
            <a:endParaRPr lang="en-US" b="1" dirty="0">
              <a:latin typeface="Times New Roman" pitchFamily="18" charset="0"/>
              <a:cs typeface="Times New Roman" pitchFamily="18" charset="0"/>
            </a:endParaRPr>
          </a:p>
        </p:txBody>
      </p:sp>
      <p:sp>
        <p:nvSpPr>
          <p:cNvPr id="5" name="Rectangle 4"/>
          <p:cNvSpPr/>
          <p:nvPr/>
        </p:nvSpPr>
        <p:spPr>
          <a:xfrm>
            <a:off x="381001" y="2286000"/>
            <a:ext cx="8458200" cy="646331"/>
          </a:xfrm>
          <a:prstGeom prst="rect">
            <a:avLst/>
          </a:prstGeom>
        </p:spPr>
        <p:txBody>
          <a:bodyPr wrap="square">
            <a:spAutoFit/>
          </a:bodyPr>
          <a:lstStyle/>
          <a:p>
            <a:r>
              <a:rPr lang="en-US" dirty="0" smtClean="0">
                <a:latin typeface="Times New Roman" pitchFamily="18" charset="0"/>
                <a:cs typeface="Times New Roman" pitchFamily="18" charset="0"/>
              </a:rPr>
              <a:t>Two matrices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is the same (number of rows and columns are same for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and </a:t>
            </a:r>
            <a:r>
              <a:rPr lang="en-US" i="1" dirty="0" err="1" smtClean="0">
                <a:latin typeface="Times New Roman" pitchFamily="18" charset="0"/>
                <a:cs typeface="Times New Roman" pitchFamily="18" charset="0"/>
              </a:rPr>
              <a:t>a</a:t>
            </a:r>
            <a:r>
              <a:rPr lang="en-US" i="1" baseline="-25000" dirty="0" err="1" smtClean="0">
                <a:latin typeface="Times New Roman" pitchFamily="18" charset="0"/>
                <a:cs typeface="Times New Roman" pitchFamily="18" charset="0"/>
              </a:rPr>
              <a:t>ij</a:t>
            </a:r>
            <a:r>
              <a:rPr lang="en-US" i="1"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b</a:t>
            </a:r>
            <a:r>
              <a:rPr lang="en-US" i="1" baseline="-25000" dirty="0" err="1" smtClean="0">
                <a:latin typeface="Times New Roman" pitchFamily="18" charset="0"/>
                <a:cs typeface="Times New Roman" pitchFamily="18" charset="0"/>
              </a:rPr>
              <a:t>ij</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for all </a:t>
            </a:r>
            <a:r>
              <a:rPr lang="en-US" i="1" dirty="0" err="1" smtClean="0">
                <a:latin typeface="Times New Roman" pitchFamily="18" charset="0"/>
                <a:cs typeface="Times New Roman" pitchFamily="18" charset="0"/>
              </a:rPr>
              <a:t>i</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a:t>
            </a:r>
            <a:r>
              <a:rPr lang="en-US" i="1" dirty="0" smtClean="0">
                <a:latin typeface="Times New Roman" pitchFamily="18" charset="0"/>
                <a:cs typeface="Times New Roman" pitchFamily="18" charset="0"/>
              </a:rPr>
              <a:t>j</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6" name="Rectangle 5"/>
          <p:cNvSpPr/>
          <p:nvPr/>
        </p:nvSpPr>
        <p:spPr>
          <a:xfrm>
            <a:off x="381000" y="3352800"/>
            <a:ext cx="1935145" cy="369332"/>
          </a:xfrm>
          <a:prstGeom prst="rect">
            <a:avLst/>
          </a:prstGeom>
        </p:spPr>
        <p:txBody>
          <a:bodyPr wrap="none">
            <a:spAutoFit/>
          </a:bodyPr>
          <a:lstStyle/>
          <a:p>
            <a:r>
              <a:rPr lang="en-US" dirty="0" smtClean="0">
                <a:latin typeface="Times New Roman" pitchFamily="18" charset="0"/>
                <a:cs typeface="Times New Roman" pitchFamily="18" charset="0"/>
              </a:rPr>
              <a:t>What would make </a:t>
            </a:r>
            <a:endParaRPr lang="en-US" dirty="0">
              <a:latin typeface="Times New Roman" pitchFamily="18" charset="0"/>
              <a:cs typeface="Times New Roman" pitchFamily="18" charset="0"/>
            </a:endParaRPr>
          </a:p>
        </p:txBody>
      </p:sp>
      <p:sp>
        <p:nvSpPr>
          <p:cNvPr id="1280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8001" name="Object 1"/>
          <p:cNvGraphicFramePr>
            <a:graphicFrameLocks noChangeAspect="1"/>
          </p:cNvGraphicFramePr>
          <p:nvPr/>
        </p:nvGraphicFramePr>
        <p:xfrm>
          <a:off x="1447800" y="3733800"/>
          <a:ext cx="1519238" cy="838200"/>
        </p:xfrm>
        <a:graphic>
          <a:graphicData uri="http://schemas.openxmlformats.org/presentationml/2006/ole">
            <mc:AlternateContent xmlns:mc="http://schemas.openxmlformats.org/markup-compatibility/2006">
              <mc:Choice xmlns:v="urn:schemas-microsoft-com:vml" Requires="v">
                <p:oleObj spid="_x0000_s128004" name="Equation" r:id="rId3" imgW="825500" imgH="457200" progId="Equation.3">
                  <p:embed/>
                </p:oleObj>
              </mc:Choice>
              <mc:Fallback>
                <p:oleObj name="Equation" r:id="rId3" imgW="825500" imgH="4572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3733800"/>
                        <a:ext cx="1519238"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8"/>
          <p:cNvSpPr/>
          <p:nvPr/>
        </p:nvSpPr>
        <p:spPr>
          <a:xfrm>
            <a:off x="412284" y="4583668"/>
            <a:ext cx="1492716" cy="369332"/>
          </a:xfrm>
          <a:prstGeom prst="rect">
            <a:avLst/>
          </a:prstGeom>
        </p:spPr>
        <p:txBody>
          <a:bodyPr wrap="none">
            <a:spAutoFit/>
          </a:bodyPr>
          <a:lstStyle/>
          <a:p>
            <a:r>
              <a:rPr lang="en-US" dirty="0" smtClean="0">
                <a:latin typeface="Times New Roman" pitchFamily="18" charset="0"/>
                <a:cs typeface="Times New Roman" pitchFamily="18" charset="0"/>
              </a:rPr>
              <a:t>to be equal to </a:t>
            </a:r>
            <a:endParaRPr lang="en-US" dirty="0">
              <a:latin typeface="Times New Roman" pitchFamily="18" charset="0"/>
              <a:cs typeface="Times New Roman" pitchFamily="18" charset="0"/>
            </a:endParaRPr>
          </a:p>
        </p:txBody>
      </p:sp>
      <p:sp>
        <p:nvSpPr>
          <p:cNvPr id="1280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8003" name="Object 3"/>
          <p:cNvGraphicFramePr>
            <a:graphicFrameLocks noChangeAspect="1"/>
          </p:cNvGraphicFramePr>
          <p:nvPr/>
        </p:nvGraphicFramePr>
        <p:xfrm>
          <a:off x="1441823" y="5105400"/>
          <a:ext cx="1758577" cy="838200"/>
        </p:xfrm>
        <a:graphic>
          <a:graphicData uri="http://schemas.openxmlformats.org/presentationml/2006/ole">
            <mc:AlternateContent xmlns:mc="http://schemas.openxmlformats.org/markup-compatibility/2006">
              <mc:Choice xmlns:v="urn:schemas-microsoft-com:vml" Requires="v">
                <p:oleObj spid="_x0000_s128005" name="Equation" r:id="rId5" imgW="1016000" imgH="482600" progId="Equation.3">
                  <p:embed/>
                </p:oleObj>
              </mc:Choice>
              <mc:Fallback>
                <p:oleObj name="Equation" r:id="rId5" imgW="1016000" imgH="482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1823" y="5105400"/>
                        <a:ext cx="1758577"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381000" y="6096000"/>
            <a:ext cx="7391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The two matrices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would be equal if </a:t>
            </a:r>
            <a:r>
              <a:rPr lang="en-US" i="1" dirty="0" smtClean="0">
                <a:latin typeface="Times New Roman" pitchFamily="18" charset="0"/>
                <a:cs typeface="Times New Roman" pitchFamily="18" charset="0"/>
              </a:rPr>
              <a:t>b</a:t>
            </a:r>
            <a:r>
              <a:rPr lang="en-US" baseline="-25000" dirty="0" smtClean="0">
                <a:latin typeface="Times New Roman" pitchFamily="18" charset="0"/>
                <a:cs typeface="Times New Roman" pitchFamily="18" charset="0"/>
              </a:rPr>
              <a:t>11</a:t>
            </a:r>
            <a:r>
              <a:rPr lang="en-US" dirty="0" smtClean="0">
                <a:latin typeface="Times New Roman" pitchFamily="18" charset="0"/>
                <a:cs typeface="Times New Roman" pitchFamily="18" charset="0"/>
              </a:rPr>
              <a:t>=2 and </a:t>
            </a:r>
            <a:r>
              <a:rPr lang="en-US" i="1" dirty="0" smtClean="0">
                <a:latin typeface="Times New Roman" pitchFamily="18" charset="0"/>
                <a:cs typeface="Times New Roman" pitchFamily="18" charset="0"/>
              </a:rPr>
              <a:t>b</a:t>
            </a:r>
            <a:r>
              <a:rPr lang="en-US" baseline="-25000" dirty="0" smtClean="0">
                <a:latin typeface="Times New Roman" pitchFamily="18" charset="0"/>
                <a:cs typeface="Times New Roman" pitchFamily="18" charset="0"/>
              </a:rPr>
              <a:t>22</a:t>
            </a:r>
            <a:r>
              <a:rPr lang="en-US" dirty="0" smtClean="0">
                <a:latin typeface="Times New Roman" pitchFamily="18" charset="0"/>
                <a:cs typeface="Times New Roman" pitchFamily="18" charset="0"/>
              </a:rPr>
              <a:t>=7.</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Objectives</a:t>
            </a:r>
            <a:endParaRPr lang="en-US" dirty="0"/>
          </a:p>
        </p:txBody>
      </p:sp>
      <p:sp>
        <p:nvSpPr>
          <p:cNvPr id="3" name="Content Placeholder 2"/>
          <p:cNvSpPr>
            <a:spLocks noGrp="1"/>
          </p:cNvSpPr>
          <p:nvPr>
            <p:ph idx="1"/>
          </p:nvPr>
        </p:nvSpPr>
        <p:spPr/>
        <p:txBody>
          <a:bodyPr/>
          <a:lstStyle/>
          <a:p>
            <a:pPr marL="633412" indent="-514350">
              <a:lnSpc>
                <a:spcPct val="200000"/>
              </a:lnSpc>
              <a:spcAft>
                <a:spcPts val="1200"/>
              </a:spcAft>
              <a:buFont typeface="+mj-lt"/>
              <a:buAutoNum type="arabicPeriod"/>
              <a:defRPr/>
            </a:pPr>
            <a:r>
              <a:rPr lang="en-US" sz="2800" i="1" dirty="0" smtClean="0"/>
              <a:t>define what a matrix is</a:t>
            </a:r>
          </a:p>
          <a:p>
            <a:pPr marL="633412" indent="-514350">
              <a:lnSpc>
                <a:spcPct val="200000"/>
              </a:lnSpc>
              <a:spcAft>
                <a:spcPts val="1200"/>
              </a:spcAft>
              <a:buFont typeface="+mj-lt"/>
              <a:buAutoNum type="arabicPeriod"/>
              <a:defRPr/>
            </a:pPr>
            <a:r>
              <a:rPr lang="en-US" sz="2800" i="1" dirty="0" smtClean="0"/>
              <a:t>identify  special types of matrices, and</a:t>
            </a:r>
          </a:p>
          <a:p>
            <a:pPr marL="633412" indent="-514350">
              <a:lnSpc>
                <a:spcPct val="200000"/>
              </a:lnSpc>
              <a:spcAft>
                <a:spcPts val="1200"/>
              </a:spcAft>
              <a:buFont typeface="+mj-lt"/>
              <a:buAutoNum type="arabicPeriod"/>
              <a:defRPr/>
            </a:pPr>
            <a:r>
              <a:rPr lang="en-US" sz="2800" i="1" dirty="0" smtClean="0"/>
              <a:t>identify when two matrices are equal.</a:t>
            </a:r>
          </a:p>
          <a:p>
            <a:pPr marL="633412" indent="-514350">
              <a:spcAft>
                <a:spcPts val="1200"/>
              </a:spcAft>
              <a:buFont typeface="+mj-lt"/>
              <a:buAutoNum type="arabicPeriod"/>
              <a:defRPr/>
            </a:pPr>
            <a:endParaRPr lang="en-US" sz="2800" dirty="0" smtClean="0"/>
          </a:p>
          <a:p>
            <a:pPr>
              <a:defRPr/>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a:t>
            </a:r>
            <a:endParaRPr lang="en-US" dirty="0"/>
          </a:p>
        </p:txBody>
      </p:sp>
      <p:sp>
        <p:nvSpPr>
          <p:cNvPr id="3" name="Content Placeholder 2"/>
          <p:cNvSpPr>
            <a:spLocks noGrp="1"/>
          </p:cNvSpPr>
          <p:nvPr>
            <p:ph idx="1"/>
          </p:nvPr>
        </p:nvSpPr>
        <p:spPr/>
        <p:txBody>
          <a:bodyPr/>
          <a:lstStyle/>
          <a:p>
            <a:pPr marL="119062" indent="0">
              <a:buNone/>
            </a:pPr>
            <a:r>
              <a:rPr lang="en-US" sz="1800" i="1" dirty="0">
                <a:latin typeface="Times New Roman" panose="02020603050405020304" pitchFamily="18" charset="0"/>
                <a:cs typeface="Times New Roman" panose="02020603050405020304" pitchFamily="18" charset="0"/>
              </a:rPr>
              <a:t>Matrix</a:t>
            </a:r>
            <a:endParaRPr lang="en-US" sz="1800" dirty="0">
              <a:latin typeface="Times New Roman" panose="02020603050405020304" pitchFamily="18" charset="0"/>
              <a:cs typeface="Times New Roman" panose="02020603050405020304" pitchFamily="18" charset="0"/>
            </a:endParaRPr>
          </a:p>
          <a:p>
            <a:pPr marL="119062" indent="0">
              <a:buNone/>
            </a:pPr>
            <a:r>
              <a:rPr lang="en-US" sz="1800" i="1" dirty="0">
                <a:latin typeface="Times New Roman" panose="02020603050405020304" pitchFamily="18" charset="0"/>
                <a:cs typeface="Times New Roman" panose="02020603050405020304" pitchFamily="18" charset="0"/>
              </a:rPr>
              <a:t>Vector</a:t>
            </a:r>
            <a:endParaRPr lang="en-US" sz="1800" dirty="0">
              <a:latin typeface="Times New Roman" panose="02020603050405020304" pitchFamily="18" charset="0"/>
              <a:cs typeface="Times New Roman" panose="02020603050405020304" pitchFamily="18" charset="0"/>
            </a:endParaRPr>
          </a:p>
          <a:p>
            <a:pPr marL="119062" indent="0">
              <a:buNone/>
            </a:pPr>
            <a:r>
              <a:rPr lang="en-US" sz="1800" i="1" dirty="0" err="1">
                <a:latin typeface="Times New Roman" panose="02020603050405020304" pitchFamily="18" charset="0"/>
                <a:cs typeface="Times New Roman" panose="02020603050405020304" pitchFamily="18" charset="0"/>
              </a:rPr>
              <a:t>Submatrix</a:t>
            </a:r>
            <a:endParaRPr lang="en-US" sz="1800" dirty="0">
              <a:latin typeface="Times New Roman" panose="02020603050405020304" pitchFamily="18" charset="0"/>
              <a:cs typeface="Times New Roman" panose="02020603050405020304" pitchFamily="18" charset="0"/>
            </a:endParaRPr>
          </a:p>
          <a:p>
            <a:pPr marL="119062" indent="0">
              <a:buNone/>
            </a:pPr>
            <a:r>
              <a:rPr lang="en-US" sz="1800" i="1" dirty="0">
                <a:latin typeface="Times New Roman" panose="02020603050405020304" pitchFamily="18" charset="0"/>
                <a:cs typeface="Times New Roman" panose="02020603050405020304" pitchFamily="18" charset="0"/>
              </a:rPr>
              <a:t>Square matrix</a:t>
            </a:r>
            <a:endParaRPr lang="en-US" sz="1800" dirty="0">
              <a:latin typeface="Times New Roman" panose="02020603050405020304" pitchFamily="18" charset="0"/>
              <a:cs typeface="Times New Roman" panose="02020603050405020304" pitchFamily="18" charset="0"/>
            </a:endParaRPr>
          </a:p>
          <a:p>
            <a:pPr marL="119062" indent="0">
              <a:buNone/>
            </a:pPr>
            <a:r>
              <a:rPr lang="en-US" sz="1800" i="1" dirty="0">
                <a:latin typeface="Times New Roman" panose="02020603050405020304" pitchFamily="18" charset="0"/>
                <a:cs typeface="Times New Roman" panose="02020603050405020304" pitchFamily="18" charset="0"/>
              </a:rPr>
              <a:t>Equal matrices</a:t>
            </a:r>
            <a:endParaRPr lang="en-US" sz="1800" dirty="0">
              <a:latin typeface="Times New Roman" panose="02020603050405020304" pitchFamily="18" charset="0"/>
              <a:cs typeface="Times New Roman" panose="02020603050405020304" pitchFamily="18" charset="0"/>
            </a:endParaRPr>
          </a:p>
          <a:p>
            <a:pPr marL="119062" indent="0">
              <a:buNone/>
            </a:pPr>
            <a:r>
              <a:rPr lang="en-US" sz="1800" i="1" dirty="0">
                <a:latin typeface="Times New Roman" panose="02020603050405020304" pitchFamily="18" charset="0"/>
                <a:cs typeface="Times New Roman" panose="02020603050405020304" pitchFamily="18" charset="0"/>
              </a:rPr>
              <a:t>Zero matrix</a:t>
            </a:r>
            <a:endParaRPr lang="en-US" sz="1800" dirty="0">
              <a:latin typeface="Times New Roman" panose="02020603050405020304" pitchFamily="18" charset="0"/>
              <a:cs typeface="Times New Roman" panose="02020603050405020304" pitchFamily="18" charset="0"/>
            </a:endParaRPr>
          </a:p>
          <a:p>
            <a:pPr marL="119062" indent="0">
              <a:buNone/>
            </a:pPr>
            <a:r>
              <a:rPr lang="en-US" sz="1800" i="1" dirty="0">
                <a:latin typeface="Times New Roman" panose="02020603050405020304" pitchFamily="18" charset="0"/>
                <a:cs typeface="Times New Roman" panose="02020603050405020304" pitchFamily="18" charset="0"/>
              </a:rPr>
              <a:t>Identity matrix</a:t>
            </a:r>
            <a:endParaRPr lang="en-US" sz="1800" dirty="0">
              <a:latin typeface="Times New Roman" panose="02020603050405020304" pitchFamily="18" charset="0"/>
              <a:cs typeface="Times New Roman" panose="02020603050405020304" pitchFamily="18" charset="0"/>
            </a:endParaRPr>
          </a:p>
          <a:p>
            <a:pPr marL="119062" indent="0">
              <a:buNone/>
            </a:pPr>
            <a:r>
              <a:rPr lang="en-US" sz="1800" i="1" dirty="0">
                <a:latin typeface="Times New Roman" panose="02020603050405020304" pitchFamily="18" charset="0"/>
                <a:cs typeface="Times New Roman" panose="02020603050405020304" pitchFamily="18" charset="0"/>
              </a:rPr>
              <a:t>Diagonal matrix</a:t>
            </a:r>
            <a:endParaRPr lang="en-US" sz="1800" dirty="0">
              <a:latin typeface="Times New Roman" panose="02020603050405020304" pitchFamily="18" charset="0"/>
              <a:cs typeface="Times New Roman" panose="02020603050405020304" pitchFamily="18" charset="0"/>
            </a:endParaRPr>
          </a:p>
          <a:p>
            <a:pPr marL="119062" indent="0">
              <a:buNone/>
            </a:pPr>
            <a:r>
              <a:rPr lang="en-US" sz="1800" i="1" dirty="0">
                <a:latin typeface="Times New Roman" panose="02020603050405020304" pitchFamily="18" charset="0"/>
                <a:cs typeface="Times New Roman" panose="02020603050405020304" pitchFamily="18" charset="0"/>
              </a:rPr>
              <a:t>Upper triangular matrix</a:t>
            </a:r>
            <a:endParaRPr lang="en-US" sz="1800" dirty="0">
              <a:latin typeface="Times New Roman" panose="02020603050405020304" pitchFamily="18" charset="0"/>
              <a:cs typeface="Times New Roman" panose="02020603050405020304" pitchFamily="18" charset="0"/>
            </a:endParaRPr>
          </a:p>
          <a:p>
            <a:pPr marL="119062" indent="0">
              <a:buNone/>
            </a:pPr>
            <a:r>
              <a:rPr lang="en-US" sz="1800" i="1" dirty="0">
                <a:latin typeface="Times New Roman" panose="02020603050405020304" pitchFamily="18" charset="0"/>
                <a:cs typeface="Times New Roman" panose="02020603050405020304" pitchFamily="18" charset="0"/>
              </a:rPr>
              <a:t>Lower triangular matrix</a:t>
            </a:r>
            <a:endParaRPr lang="en-US" sz="1800" dirty="0">
              <a:latin typeface="Times New Roman" panose="02020603050405020304" pitchFamily="18" charset="0"/>
              <a:cs typeface="Times New Roman" panose="02020603050405020304" pitchFamily="18" charset="0"/>
            </a:endParaRPr>
          </a:p>
          <a:p>
            <a:pPr marL="119062" indent="0">
              <a:buNone/>
            </a:pPr>
            <a:r>
              <a:rPr lang="en-US" sz="1800" i="1" dirty="0">
                <a:latin typeface="Times New Roman" panose="02020603050405020304" pitchFamily="18" charset="0"/>
                <a:cs typeface="Times New Roman" panose="02020603050405020304" pitchFamily="18" charset="0"/>
              </a:rPr>
              <a:t>Tri-diagonal matrix</a:t>
            </a:r>
            <a:endParaRPr lang="en-US" sz="1800" dirty="0">
              <a:latin typeface="Times New Roman" panose="02020603050405020304" pitchFamily="18" charset="0"/>
              <a:cs typeface="Times New Roman" panose="02020603050405020304" pitchFamily="18" charset="0"/>
            </a:endParaRPr>
          </a:p>
          <a:p>
            <a:pPr marL="119062" indent="0">
              <a:buNone/>
            </a:pPr>
            <a:r>
              <a:rPr lang="en-US" sz="1800" i="1" dirty="0">
                <a:latin typeface="Times New Roman" panose="02020603050405020304" pitchFamily="18" charset="0"/>
                <a:cs typeface="Times New Roman" panose="02020603050405020304" pitchFamily="18" charset="0"/>
              </a:rPr>
              <a:t>Diagonally dominant matrix</a:t>
            </a:r>
            <a:endParaRPr lang="en-US" sz="1800" dirty="0">
              <a:latin typeface="Times New Roman" panose="02020603050405020304" pitchFamily="18" charset="0"/>
              <a:cs typeface="Times New Roman" panose="02020603050405020304" pitchFamily="18" charset="0"/>
            </a:endParaRPr>
          </a:p>
          <a:p>
            <a:pPr marL="119062" indent="0">
              <a:buNone/>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2223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a matrix look like?</a:t>
            </a:r>
            <a:endParaRPr lang="en-US" dirty="0"/>
          </a:p>
        </p:txBody>
      </p:sp>
      <p:sp>
        <p:nvSpPr>
          <p:cNvPr id="82945" name="Rectangle 1"/>
          <p:cNvSpPr>
            <a:spLocks noChangeArrowheads="1"/>
          </p:cNvSpPr>
          <p:nvPr/>
        </p:nvSpPr>
        <p:spPr bwMode="auto">
          <a:xfrm>
            <a:off x="457200" y="1781983"/>
            <a:ext cx="8305800" cy="18107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Matrices are everywhere.  If you have used a spreadsheet such as Excel or Lotus or written a table, you have used a matrix.  Matrices make presentation of numbers clearer and make calculations easier to program.  </a:t>
            </a:r>
          </a:p>
          <a:p>
            <a:pPr marL="0" marR="0" lvl="0" indent="0" algn="l" defTabSz="914400" rtl="0" eaLnBrk="0" fontAlgn="base" latinLnBrk="0" hangingPunct="0">
              <a:lnSpc>
                <a:spcPts val="2600"/>
              </a:lnSpc>
              <a:spcBef>
                <a:spcPct val="0"/>
              </a:spcBef>
              <a:spcAft>
                <a:spcPct val="0"/>
              </a:spcAft>
              <a:buClrTx/>
              <a:buSzTx/>
              <a:buFontTx/>
              <a:buNone/>
              <a:tabLst/>
            </a:pPr>
            <a:endParaRPr lang="en-US" dirty="0">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Look at the matrix below about the sale of tires in a </a:t>
            </a:r>
            <a:r>
              <a:rPr kumimoji="0" lang="en-US"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Blowoutr’us</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store – given by quarter and make of tires.</a:t>
            </a:r>
            <a:r>
              <a:rPr kumimoji="0" lang="en-US"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8294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2946" name="Object 2"/>
          <p:cNvGraphicFramePr>
            <a:graphicFrameLocks noChangeAspect="1"/>
          </p:cNvGraphicFramePr>
          <p:nvPr/>
        </p:nvGraphicFramePr>
        <p:xfrm>
          <a:off x="3733800" y="4038600"/>
          <a:ext cx="2057400" cy="1234440"/>
        </p:xfrm>
        <a:graphic>
          <a:graphicData uri="http://schemas.openxmlformats.org/presentationml/2006/ole">
            <mc:AlternateContent xmlns:mc="http://schemas.openxmlformats.org/markup-compatibility/2006">
              <mc:Choice xmlns:v="urn:schemas-microsoft-com:vml" Requires="v">
                <p:oleObj spid="_x0000_s82949" name="Equation" r:id="rId3" imgW="1193800" imgH="711200" progId="Equation.3">
                  <p:embed/>
                </p:oleObj>
              </mc:Choice>
              <mc:Fallback>
                <p:oleObj name="Equation" r:id="rId3" imgW="1193800" imgH="71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4038600"/>
                        <a:ext cx="2057400" cy="12344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p:nvPr/>
        </p:nvSpPr>
        <p:spPr>
          <a:xfrm>
            <a:off x="3733800" y="3657600"/>
            <a:ext cx="2005677" cy="369332"/>
          </a:xfrm>
          <a:prstGeom prst="rect">
            <a:avLst/>
          </a:prstGeom>
        </p:spPr>
        <p:txBody>
          <a:bodyPr wrap="none">
            <a:spAutoFit/>
          </a:bodyPr>
          <a:lstStyle/>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Q1    Q2    Q3   Q4</a:t>
            </a:r>
            <a:endParaRPr lang="en-US" dirty="0">
              <a:latin typeface="Times New Roman" pitchFamily="18" charset="0"/>
              <a:cs typeface="Times New Roman" pitchFamily="18" charset="0"/>
            </a:endParaRPr>
          </a:p>
        </p:txBody>
      </p:sp>
      <p:sp>
        <p:nvSpPr>
          <p:cNvPr id="8294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2948" name="Object 4"/>
          <p:cNvGraphicFramePr>
            <a:graphicFrameLocks noChangeAspect="1"/>
          </p:cNvGraphicFramePr>
          <p:nvPr/>
        </p:nvGraphicFramePr>
        <p:xfrm>
          <a:off x="1981201" y="4038600"/>
          <a:ext cx="1219199" cy="1184855"/>
        </p:xfrm>
        <a:graphic>
          <a:graphicData uri="http://schemas.openxmlformats.org/presentationml/2006/ole">
            <mc:AlternateContent xmlns:mc="http://schemas.openxmlformats.org/markup-compatibility/2006">
              <mc:Choice xmlns:v="urn:schemas-microsoft-com:vml" Requires="v">
                <p:oleObj spid="_x0000_s82950" name="Equation" r:id="rId5" imgW="672808" imgH="660113" progId="Equation.3">
                  <p:embed/>
                </p:oleObj>
              </mc:Choice>
              <mc:Fallback>
                <p:oleObj name="Equation" r:id="rId5" imgW="672808" imgH="660113"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1" y="4038600"/>
                        <a:ext cx="1219199" cy="11848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950" name="Rectangle 6"/>
          <p:cNvSpPr>
            <a:spLocks noChangeArrowheads="1"/>
          </p:cNvSpPr>
          <p:nvPr/>
        </p:nvSpPr>
        <p:spPr bwMode="auto">
          <a:xfrm>
            <a:off x="304800" y="5638800"/>
            <a:ext cx="8610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If one wants to know how many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Copper</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tires were sold in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Quarter 4</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we go along the row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Copper</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column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Q4</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find that it is 27.</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matrix?</a:t>
            </a:r>
            <a:endParaRPr lang="en-US" dirty="0"/>
          </a:p>
        </p:txBody>
      </p:sp>
      <p:sp>
        <p:nvSpPr>
          <p:cNvPr id="4" name="Rectangle 3"/>
          <p:cNvSpPr/>
          <p:nvPr/>
        </p:nvSpPr>
        <p:spPr>
          <a:xfrm>
            <a:off x="685800" y="1752600"/>
            <a:ext cx="7620000" cy="873572"/>
          </a:xfrm>
          <a:prstGeom prst="rect">
            <a:avLst/>
          </a:prstGeom>
        </p:spPr>
        <p:txBody>
          <a:bodyPr wrap="square">
            <a:spAutoFit/>
          </a:bodyPr>
          <a:lstStyle/>
          <a:p>
            <a:pPr>
              <a:lnSpc>
                <a:spcPct val="150000"/>
              </a:lnSpc>
            </a:pPr>
            <a:r>
              <a:rPr lang="en-US" dirty="0">
                <a:latin typeface="Times New Roman" pitchFamily="18" charset="0"/>
                <a:cs typeface="Times New Roman" pitchFamily="18" charset="0"/>
              </a:rPr>
              <a:t>A </a:t>
            </a:r>
            <a:r>
              <a:rPr lang="en-US" i="1" dirty="0">
                <a:latin typeface="Times New Roman" pitchFamily="18" charset="0"/>
                <a:cs typeface="Times New Roman" pitchFamily="18" charset="0"/>
              </a:rPr>
              <a:t>matrix </a:t>
            </a:r>
            <a:r>
              <a:rPr lang="en-US" dirty="0">
                <a:latin typeface="Times New Roman" pitchFamily="18" charset="0"/>
                <a:cs typeface="Times New Roman" pitchFamily="18" charset="0"/>
              </a:rPr>
              <a:t>is a rectangular array of elements.  The elements can be symbolic expressions or numbers.  Matrix </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is denoted by</a:t>
            </a:r>
            <a:endParaRPr lang="en-US" dirty="0">
              <a:latin typeface="Times New Roman" pitchFamily="18" charset="0"/>
              <a:cs typeface="Times New Roman" pitchFamily="18" charset="0"/>
            </a:endParaRPr>
          </a:p>
        </p:txBody>
      </p:sp>
      <p:sp>
        <p:nvSpPr>
          <p:cNvPr id="839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3969" name="Object 1"/>
          <p:cNvGraphicFramePr>
            <a:graphicFrameLocks noChangeAspect="1"/>
          </p:cNvGraphicFramePr>
          <p:nvPr/>
        </p:nvGraphicFramePr>
        <p:xfrm>
          <a:off x="2895600" y="3581400"/>
          <a:ext cx="3151909" cy="1600200"/>
        </p:xfrm>
        <a:graphic>
          <a:graphicData uri="http://schemas.openxmlformats.org/presentationml/2006/ole">
            <mc:AlternateContent xmlns:mc="http://schemas.openxmlformats.org/markup-compatibility/2006">
              <mc:Choice xmlns:v="urn:schemas-microsoft-com:vml" Requires="v">
                <p:oleObj spid="_x0000_s83970" name="Equation" r:id="rId3" imgW="1854200" imgH="939800" progId="Equation.3">
                  <p:embed/>
                </p:oleObj>
              </mc:Choice>
              <mc:Fallback>
                <p:oleObj name="Equation" r:id="rId3" imgW="1854200" imgH="9398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3581400"/>
                        <a:ext cx="3151909" cy="160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397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matrix?</a:t>
            </a:r>
            <a:endParaRPr lang="en-US" dirty="0"/>
          </a:p>
        </p:txBody>
      </p:sp>
      <p:sp>
        <p:nvSpPr>
          <p:cNvPr id="4" name="TextBox 3"/>
          <p:cNvSpPr txBox="1"/>
          <p:nvPr/>
        </p:nvSpPr>
        <p:spPr>
          <a:xfrm>
            <a:off x="533400" y="1905000"/>
            <a:ext cx="6400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Row </a:t>
            </a:r>
            <a:r>
              <a:rPr lang="en-US" i="1" dirty="0" err="1" smtClean="0">
                <a:latin typeface="Times New Roman" pitchFamily="18" charset="0"/>
                <a:cs typeface="Times New Roman" pitchFamily="18" charset="0"/>
              </a:rPr>
              <a:t>i</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of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has </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 elements and is</a:t>
            </a:r>
            <a:endParaRPr lang="en-US" dirty="0">
              <a:latin typeface="Times New Roman" pitchFamily="18" charset="0"/>
              <a:cs typeface="Times New Roman" pitchFamily="18" charset="0"/>
            </a:endParaRPr>
          </a:p>
        </p:txBody>
      </p:sp>
      <p:graphicFrame>
        <p:nvGraphicFramePr>
          <p:cNvPr id="5" name="Object 6"/>
          <p:cNvGraphicFramePr>
            <a:graphicFrameLocks noChangeAspect="1"/>
          </p:cNvGraphicFramePr>
          <p:nvPr/>
        </p:nvGraphicFramePr>
        <p:xfrm>
          <a:off x="2057400" y="2415139"/>
          <a:ext cx="1600200" cy="404261"/>
        </p:xfrm>
        <a:graphic>
          <a:graphicData uri="http://schemas.openxmlformats.org/presentationml/2006/ole">
            <mc:AlternateContent xmlns:mc="http://schemas.openxmlformats.org/markup-compatibility/2006">
              <mc:Choice xmlns:v="urn:schemas-microsoft-com:vml" Requires="v">
                <p:oleObj spid="_x0000_s84996" name="Equation" r:id="rId3" imgW="901309" imgH="228501" progId="Equation.3">
                  <p:embed/>
                </p:oleObj>
              </mc:Choice>
              <mc:Fallback>
                <p:oleObj name="Equation" r:id="rId3" imgW="901309" imgH="228501"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2415139"/>
                        <a:ext cx="1600200" cy="40426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609600" y="2895600"/>
            <a:ext cx="4419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and column </a:t>
            </a: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j </a:t>
            </a:r>
            <a:r>
              <a:rPr lang="en-US" dirty="0" smtClean="0">
                <a:latin typeface="Times New Roman" pitchFamily="18" charset="0"/>
                <a:cs typeface="Times New Roman" pitchFamily="18" charset="0"/>
              </a:rPr>
              <a:t>of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has </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elements and is</a:t>
            </a:r>
            <a:endParaRPr lang="en-US" dirty="0">
              <a:latin typeface="Times New Roman" pitchFamily="18" charset="0"/>
              <a:cs typeface="Times New Roman" pitchFamily="18" charset="0"/>
            </a:endParaRPr>
          </a:p>
        </p:txBody>
      </p:sp>
      <p:sp>
        <p:nvSpPr>
          <p:cNvPr id="849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4995" name="Object 3"/>
          <p:cNvGraphicFramePr>
            <a:graphicFrameLocks noChangeAspect="1"/>
          </p:cNvGraphicFramePr>
          <p:nvPr/>
        </p:nvGraphicFramePr>
        <p:xfrm>
          <a:off x="3886200" y="3505200"/>
          <a:ext cx="838200" cy="2074545"/>
        </p:xfrm>
        <a:graphic>
          <a:graphicData uri="http://schemas.openxmlformats.org/presentationml/2006/ole">
            <mc:AlternateContent xmlns:mc="http://schemas.openxmlformats.org/markup-compatibility/2006">
              <mc:Choice xmlns:v="urn:schemas-microsoft-com:vml" Requires="v">
                <p:oleObj spid="_x0000_s84997" name="Equation" r:id="rId5" imgW="380835" imgH="939392" progId="Equation.3">
                  <p:embed/>
                </p:oleObj>
              </mc:Choice>
              <mc:Fallback>
                <p:oleObj name="Equation" r:id="rId5" imgW="380835" imgH="939392"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3505200"/>
                        <a:ext cx="838200" cy="20745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matrix?</a:t>
            </a:r>
            <a:endParaRPr lang="en-US" dirty="0"/>
          </a:p>
        </p:txBody>
      </p:sp>
      <p:sp>
        <p:nvSpPr>
          <p:cNvPr id="4" name="Rectangle 3"/>
          <p:cNvSpPr/>
          <p:nvPr/>
        </p:nvSpPr>
        <p:spPr>
          <a:xfrm>
            <a:off x="762000" y="1752600"/>
            <a:ext cx="7543800" cy="1704569"/>
          </a:xfrm>
          <a:prstGeom prst="rect">
            <a:avLst/>
          </a:prstGeom>
        </p:spPr>
        <p:txBody>
          <a:bodyPr wrap="square">
            <a:spAutoFit/>
          </a:bodyPr>
          <a:lstStyle/>
          <a:p>
            <a:pPr>
              <a:lnSpc>
                <a:spcPct val="150000"/>
              </a:lnSpc>
            </a:pPr>
            <a:r>
              <a:rPr lang="en-US" dirty="0">
                <a:latin typeface="Times New Roman" pitchFamily="18" charset="0"/>
                <a:cs typeface="Times New Roman" pitchFamily="18" charset="0"/>
              </a:rPr>
              <a:t>Each matrix has rows and columns and this defines the size of the matrix.  If a </a:t>
            </a:r>
            <a:r>
              <a:rPr lang="en-US" dirty="0" smtClean="0">
                <a:latin typeface="Times New Roman" pitchFamily="18" charset="0"/>
                <a:cs typeface="Times New Roman" pitchFamily="18" charset="0"/>
              </a:rPr>
              <a:t>matrix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has </a:t>
            </a:r>
            <a:r>
              <a:rPr lang="en-US" i="1" dirty="0" smtClean="0">
                <a:latin typeface="Times New Roman" pitchFamily="18" charset="0"/>
                <a:cs typeface="Times New Roman" pitchFamily="18" charset="0"/>
              </a:rPr>
              <a:t>m </a:t>
            </a:r>
            <a:r>
              <a:rPr lang="en-US" dirty="0" smtClean="0">
                <a:latin typeface="Times New Roman" pitchFamily="18" charset="0"/>
                <a:cs typeface="Times New Roman" pitchFamily="18" charset="0"/>
              </a:rPr>
              <a:t>rows and </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 columns, the size of the matrix is denoted by </a:t>
            </a:r>
            <a:r>
              <a:rPr lang="en-US" i="1" dirty="0" err="1" smtClean="0">
                <a:latin typeface="Times New Roman" pitchFamily="18" charset="0"/>
                <a:cs typeface="Times New Roman" pitchFamily="18" charset="0"/>
              </a:rPr>
              <a:t>m×n</a:t>
            </a:r>
            <a:r>
              <a:rPr lang="en-US" dirty="0" smtClean="0">
                <a:latin typeface="Times New Roman" pitchFamily="18" charset="0"/>
                <a:cs typeface="Times New Roman" pitchFamily="18" charset="0"/>
              </a:rPr>
              <a:t>. The matrix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may also be denoted by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r>
              <a:rPr lang="en-US" i="1" baseline="-25000" dirty="0" err="1" smtClean="0">
                <a:latin typeface="Times New Roman" pitchFamily="18" charset="0"/>
                <a:cs typeface="Times New Roman" pitchFamily="18" charset="0"/>
              </a:rPr>
              <a:t>mxn</a:t>
            </a:r>
            <a:r>
              <a:rPr lang="en-US" i="1"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to show that [</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is a matrix with </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rows and </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 columns.</a:t>
            </a:r>
            <a:endParaRPr lang="en-US" dirty="0">
              <a:latin typeface="Times New Roman" pitchFamily="18" charset="0"/>
              <a:cs typeface="Times New Roman" pitchFamily="18" charset="0"/>
            </a:endParaRPr>
          </a:p>
        </p:txBody>
      </p:sp>
      <p:sp>
        <p:nvSpPr>
          <p:cNvPr id="5" name="Rectangle 4"/>
          <p:cNvSpPr/>
          <p:nvPr/>
        </p:nvSpPr>
        <p:spPr>
          <a:xfrm>
            <a:off x="762000" y="3810000"/>
            <a:ext cx="7543800" cy="1289071"/>
          </a:xfrm>
          <a:prstGeom prst="rect">
            <a:avLst/>
          </a:prstGeom>
        </p:spPr>
        <p:txBody>
          <a:bodyPr wrap="square">
            <a:spAutoFit/>
          </a:bodyPr>
          <a:lstStyle/>
          <a:p>
            <a:pPr>
              <a:lnSpc>
                <a:spcPct val="150000"/>
              </a:lnSpc>
            </a:pPr>
            <a:r>
              <a:rPr lang="en-US" dirty="0">
                <a:latin typeface="Times New Roman" pitchFamily="18" charset="0"/>
                <a:cs typeface="Times New Roman" pitchFamily="18" charset="0"/>
              </a:rPr>
              <a:t>Each entry in the matrix is called the entry or element of the matrix and is denoted </a:t>
            </a:r>
            <a:r>
              <a:rPr lang="en-US" dirty="0" smtClean="0">
                <a:latin typeface="Times New Roman" pitchFamily="18" charset="0"/>
                <a:cs typeface="Times New Roman" pitchFamily="18" charset="0"/>
              </a:rPr>
              <a:t>by </a:t>
            </a:r>
            <a:r>
              <a:rPr lang="en-US" i="1" dirty="0" err="1" smtClean="0">
                <a:latin typeface="Times New Roman" pitchFamily="18" charset="0"/>
                <a:cs typeface="Times New Roman" pitchFamily="18" charset="0"/>
              </a:rPr>
              <a:t>a</a:t>
            </a:r>
            <a:r>
              <a:rPr lang="en-US" i="1" baseline="-25000" dirty="0" err="1" smtClean="0">
                <a:latin typeface="Times New Roman" pitchFamily="18" charset="0"/>
                <a:cs typeface="Times New Roman" pitchFamily="18" charset="0"/>
              </a:rPr>
              <a:t>ij</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where </a:t>
            </a:r>
            <a:r>
              <a:rPr lang="en-US" i="1"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is the row number and </a:t>
            </a:r>
            <a:r>
              <a:rPr lang="en-US" i="1" dirty="0" smtClean="0">
                <a:latin typeface="Times New Roman" pitchFamily="18" charset="0"/>
                <a:cs typeface="Times New Roman" pitchFamily="18" charset="0"/>
              </a:rPr>
              <a:t>j </a:t>
            </a:r>
            <a:r>
              <a:rPr lang="en-US" dirty="0" smtClean="0">
                <a:latin typeface="Times New Roman" pitchFamily="18" charset="0"/>
                <a:cs typeface="Times New Roman" pitchFamily="18" charset="0"/>
              </a:rPr>
              <a:t>is the column number of the element.</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matrix?</a:t>
            </a:r>
            <a:endParaRPr lang="en-US" dirty="0"/>
          </a:p>
        </p:txBody>
      </p:sp>
      <p:sp>
        <p:nvSpPr>
          <p:cNvPr id="4" name="Rectangle 3"/>
          <p:cNvSpPr/>
          <p:nvPr/>
        </p:nvSpPr>
        <p:spPr>
          <a:xfrm>
            <a:off x="685800" y="1828800"/>
            <a:ext cx="7620000" cy="369332"/>
          </a:xfrm>
          <a:prstGeom prst="rect">
            <a:avLst/>
          </a:prstGeom>
        </p:spPr>
        <p:txBody>
          <a:bodyPr wrap="square">
            <a:spAutoFit/>
          </a:bodyPr>
          <a:lstStyle/>
          <a:p>
            <a:r>
              <a:rPr lang="en-US" dirty="0">
                <a:latin typeface="Times New Roman" pitchFamily="18" charset="0"/>
                <a:cs typeface="Times New Roman" pitchFamily="18" charset="0"/>
              </a:rPr>
              <a:t>The matrix for the tire sales example could be denoted by the matrix [</a:t>
            </a:r>
            <a:r>
              <a:rPr lang="en-US" i="1" dirty="0">
                <a:latin typeface="Times New Roman" pitchFamily="18" charset="0"/>
                <a:cs typeface="Times New Roman" pitchFamily="18" charset="0"/>
              </a:rPr>
              <a:t>A</a:t>
            </a:r>
            <a:r>
              <a:rPr lang="en-US" dirty="0">
                <a:latin typeface="Times New Roman" pitchFamily="18" charset="0"/>
                <a:cs typeface="Times New Roman" pitchFamily="18" charset="0"/>
              </a:rPr>
              <a:t>] as</a:t>
            </a:r>
          </a:p>
        </p:txBody>
      </p:sp>
      <p:sp>
        <p:nvSpPr>
          <p:cNvPr id="860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6017" name="Object 1"/>
          <p:cNvGraphicFramePr>
            <a:graphicFrameLocks noChangeAspect="1"/>
          </p:cNvGraphicFramePr>
          <p:nvPr/>
        </p:nvGraphicFramePr>
        <p:xfrm>
          <a:off x="1981200" y="2613239"/>
          <a:ext cx="3429000" cy="1577761"/>
        </p:xfrm>
        <a:graphic>
          <a:graphicData uri="http://schemas.openxmlformats.org/presentationml/2006/ole">
            <mc:AlternateContent xmlns:mc="http://schemas.openxmlformats.org/markup-compatibility/2006">
              <mc:Choice xmlns:v="urn:schemas-microsoft-com:vml" Requires="v">
                <p:oleObj spid="_x0000_s86018" name="Equation" r:id="rId3" imgW="1548728" imgH="710891" progId="Equation.3">
                  <p:embed/>
                </p:oleObj>
              </mc:Choice>
              <mc:Fallback>
                <p:oleObj name="Equation" r:id="rId3" imgW="1548728" imgH="710891"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2613239"/>
                        <a:ext cx="3429000" cy="157776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6019" name="Rectangle 3"/>
          <p:cNvSpPr>
            <a:spLocks noChangeArrowheads="1"/>
          </p:cNvSpPr>
          <p:nvPr/>
        </p:nvSpPr>
        <p:spPr bwMode="auto">
          <a:xfrm>
            <a:off x="685800" y="4612828"/>
            <a:ext cx="6629400" cy="8735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There are 3 rows and 4 columns, so the size of the m</a:t>
            </a:r>
            <a:r>
              <a:rPr kumimoji="0" lang="en-US" b="0"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rPr>
              <a:t>atrix</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3×4. In th</a:t>
            </a:r>
            <a:r>
              <a:rPr lang="en-US" dirty="0" smtClean="0">
                <a:latin typeface="Times New Roman" pitchFamily="18" charset="0"/>
                <a:ea typeface="Times New Roman" pitchFamily="18" charset="0"/>
                <a:cs typeface="Times New Roman" pitchFamily="18" charset="0"/>
              </a:rPr>
              <a:t>e above [</a:t>
            </a:r>
            <a:r>
              <a:rPr lang="en-US" i="1" dirty="0" smtClean="0">
                <a:latin typeface="Times New Roman" pitchFamily="18" charset="0"/>
                <a:ea typeface="Times New Roman" pitchFamily="18" charset="0"/>
                <a:cs typeface="Times New Roman" pitchFamily="18" charset="0"/>
              </a:rPr>
              <a:t>A</a:t>
            </a:r>
            <a:r>
              <a:rPr lang="en-US" dirty="0" smtClean="0">
                <a:latin typeface="Times New Roman" pitchFamily="18" charset="0"/>
                <a:ea typeface="Times New Roman" pitchFamily="18" charset="0"/>
                <a:cs typeface="Times New Roman" pitchFamily="18" charset="0"/>
              </a:rPr>
              <a:t>] matrix, </a:t>
            </a:r>
            <a:r>
              <a:rPr lang="en-US" i="1" dirty="0" smtClean="0">
                <a:latin typeface="Times New Roman" pitchFamily="18" charset="0"/>
                <a:ea typeface="Times New Roman" pitchFamily="18" charset="0"/>
                <a:cs typeface="Times New Roman" pitchFamily="18" charset="0"/>
              </a:rPr>
              <a:t>a</a:t>
            </a:r>
            <a:r>
              <a:rPr lang="en-US" baseline="-25000" dirty="0" smtClean="0">
                <a:latin typeface="Times New Roman" pitchFamily="18" charset="0"/>
                <a:ea typeface="Times New Roman" pitchFamily="18" charset="0"/>
                <a:cs typeface="Times New Roman" pitchFamily="18" charset="0"/>
              </a:rPr>
              <a:t>34</a:t>
            </a:r>
            <a:r>
              <a:rPr kumimoji="0" lang="en-US" b="0" i="0" u="none" strike="noStrike" cap="none" normalizeH="0" baseline="0" dirty="0" smtClean="0">
                <a:ln>
                  <a:noFill/>
                </a:ln>
                <a:solidFill>
                  <a:schemeClr val="tx1"/>
                </a:solidFill>
                <a:effectLst/>
                <a:latin typeface="Times New Roman" pitchFamily="18" charset="0"/>
                <a:cs typeface="Times New Roman" pitchFamily="18" charset="0"/>
              </a:rPr>
              <a:t> =27.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Types of Matrices</a:t>
            </a:r>
            <a:endParaRPr lang="en-US" dirty="0"/>
          </a:p>
        </p:txBody>
      </p:sp>
      <p:sp>
        <p:nvSpPr>
          <p:cNvPr id="880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 name="Content Placeholder 2"/>
          <p:cNvSpPr>
            <a:spLocks noGrp="1"/>
          </p:cNvSpPr>
          <p:nvPr>
            <p:ph idx="1"/>
          </p:nvPr>
        </p:nvSpPr>
        <p:spPr>
          <a:xfrm>
            <a:off x="609600" y="2057400"/>
            <a:ext cx="3657600" cy="4038600"/>
          </a:xfrm>
        </p:spPr>
        <p:txBody>
          <a:bodyPr/>
          <a:lstStyle/>
          <a:p>
            <a:r>
              <a:rPr lang="en-US" dirty="0" smtClean="0"/>
              <a:t>Row Vector</a:t>
            </a:r>
          </a:p>
          <a:p>
            <a:r>
              <a:rPr lang="en-US" dirty="0" smtClean="0"/>
              <a:t>Column Vector</a:t>
            </a:r>
          </a:p>
          <a:p>
            <a:r>
              <a:rPr lang="en-US" dirty="0" err="1" smtClean="0"/>
              <a:t>Submatrix</a:t>
            </a:r>
            <a:endParaRPr lang="en-US" dirty="0" smtClean="0"/>
          </a:p>
          <a:p>
            <a:r>
              <a:rPr lang="en-US" dirty="0" smtClean="0"/>
              <a:t>Square Matrix</a:t>
            </a:r>
          </a:p>
          <a:p>
            <a:r>
              <a:rPr lang="en-US" dirty="0" smtClean="0"/>
              <a:t>Upper Triangular Matrix</a:t>
            </a:r>
          </a:p>
          <a:p>
            <a:r>
              <a:rPr lang="en-US" dirty="0" smtClean="0"/>
              <a:t>Lower Triangular Matrix</a:t>
            </a:r>
          </a:p>
        </p:txBody>
      </p:sp>
      <p:sp>
        <p:nvSpPr>
          <p:cNvPr id="10" name="Content Placeholder 2"/>
          <p:cNvSpPr txBox="1">
            <a:spLocks/>
          </p:cNvSpPr>
          <p:nvPr/>
        </p:nvSpPr>
        <p:spPr bwMode="auto">
          <a:xfrm>
            <a:off x="4648200" y="2057400"/>
            <a:ext cx="3657600" cy="4191000"/>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marL="438150" indent="-319088" eaLnBrk="0" hangingPunct="0">
              <a:buSzPct val="80000"/>
              <a:buFont typeface="Wingdings 2" pitchFamily="18" charset="2"/>
              <a:buChar char=""/>
            </a:pPr>
            <a:r>
              <a:rPr lang="en-US" sz="3200" dirty="0" smtClean="0"/>
              <a:t>Diagonal Matrix</a:t>
            </a:r>
          </a:p>
          <a:p>
            <a:pPr marL="438150" marR="0" lvl="0" indent="-319088" algn="l" defTabSz="914400" rtl="0" eaLnBrk="0" fontAlgn="base" latinLnBrk="0" hangingPunct="0">
              <a:lnSpc>
                <a:spcPct val="100000"/>
              </a:lnSpc>
              <a:spcBef>
                <a:spcPct val="0"/>
              </a:spcBef>
              <a:spcAft>
                <a:spcPct val="0"/>
              </a:spcAft>
              <a:buClrTx/>
              <a:buSzPct val="80000"/>
              <a:buFont typeface="Wingdings 2" pitchFamily="18" charset="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Identity Matrix</a:t>
            </a:r>
          </a:p>
          <a:p>
            <a:pPr marL="438150" marR="0" lvl="0" indent="-319088" algn="l" defTabSz="914400" rtl="0" eaLnBrk="0" fontAlgn="base" latinLnBrk="0" hangingPunct="0">
              <a:lnSpc>
                <a:spcPct val="100000"/>
              </a:lnSpc>
              <a:spcBef>
                <a:spcPct val="0"/>
              </a:spcBef>
              <a:spcAft>
                <a:spcPct val="0"/>
              </a:spcAft>
              <a:buClrTx/>
              <a:buSzPct val="80000"/>
              <a:buFont typeface="Wingdings 2" pitchFamily="18" charset="2"/>
              <a:buChar char=""/>
              <a:tabLst/>
              <a:defRPr/>
            </a:pPr>
            <a:r>
              <a:rPr lang="en-US" sz="3200" dirty="0" smtClean="0">
                <a:latin typeface="+mn-lt"/>
              </a:rPr>
              <a:t>Zero Matrix</a:t>
            </a:r>
          </a:p>
          <a:p>
            <a:pPr marL="438150" marR="0" lvl="0" indent="-319088" algn="l" defTabSz="914400" rtl="0" eaLnBrk="0" fontAlgn="base" latinLnBrk="0" hangingPunct="0">
              <a:lnSpc>
                <a:spcPct val="100000"/>
              </a:lnSpc>
              <a:spcBef>
                <a:spcPct val="0"/>
              </a:spcBef>
              <a:spcAft>
                <a:spcPct val="0"/>
              </a:spcAft>
              <a:buClrTx/>
              <a:buSzPct val="80000"/>
              <a:buFont typeface="Wingdings 2" pitchFamily="18" charset="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Tri-diagonal</a:t>
            </a:r>
            <a:r>
              <a:rPr kumimoji="0" lang="en-US" sz="3200" b="0" i="0" u="none" strike="noStrike" kern="1200" cap="none" spc="0" normalizeH="0" noProof="0" dirty="0" smtClean="0">
                <a:ln>
                  <a:noFill/>
                </a:ln>
                <a:solidFill>
                  <a:schemeClr val="tx1"/>
                </a:solidFill>
                <a:effectLst/>
                <a:uLnTx/>
                <a:uFillTx/>
                <a:latin typeface="+mn-lt"/>
                <a:ea typeface="+mn-ea"/>
                <a:cs typeface="+mn-cs"/>
              </a:rPr>
              <a:t> Matrices</a:t>
            </a:r>
          </a:p>
          <a:p>
            <a:pPr marL="438150" marR="0" lvl="0" indent="-319088" algn="l" defTabSz="914400" rtl="0" eaLnBrk="0" fontAlgn="base" latinLnBrk="0" hangingPunct="0">
              <a:lnSpc>
                <a:spcPct val="100000"/>
              </a:lnSpc>
              <a:spcBef>
                <a:spcPct val="0"/>
              </a:spcBef>
              <a:spcAft>
                <a:spcPct val="0"/>
              </a:spcAft>
              <a:buClrTx/>
              <a:buSzPct val="80000"/>
              <a:buFont typeface="Wingdings 2" pitchFamily="18" charset="2"/>
              <a:buChar char=""/>
              <a:tabLst/>
              <a:defRPr/>
            </a:pPr>
            <a:r>
              <a:rPr lang="en-US" sz="3200" baseline="0" dirty="0" smtClean="0">
                <a:latin typeface="+mn-lt"/>
              </a:rPr>
              <a:t>Diagonally</a:t>
            </a:r>
            <a:r>
              <a:rPr lang="en-US" sz="3200" dirty="0" smtClean="0">
                <a:latin typeface="+mn-lt"/>
              </a:rPr>
              <a:t> Dominant Matrix</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ANSWERNOWTEXT" val="Answer Now"/>
  <p:tag name="RESPTABLESTYLE" val="-1"/>
  <p:tag name="ALLOWDUPLICATES" val="False"/>
  <p:tag name="AUTOADVANCE" val="False"/>
  <p:tag name="STDCHART" val="1"/>
  <p:tag name="SKIPREMAININGRACESLIDES" val="True"/>
  <p:tag name="BUBBLENAMEVISIBLE" val="True"/>
  <p:tag name="DEFAULTNUMTEAMS" val="5"/>
  <p:tag name="CUSTOMCELLBACKCOLOR2" val="-13395457"/>
  <p:tag name="DISPLAYNAME" val="True"/>
  <p:tag name="GRIDROTATIONINTERVAL" val="2"/>
  <p:tag name="POLLINGCYCLE" val="2"/>
  <p:tag name="INCLUDENONRESPONDERS" val="False"/>
  <p:tag name="ALLOWUSERFEEDBACK" val="True"/>
  <p:tag name="REALTIMEBACKUPPATH" val="(None)"/>
  <p:tag name="ADVANCEDSETTINGSVIEW" val="False"/>
  <p:tag name="FIBDISPLAYKEYWORDS" val="True"/>
  <p:tag name="PRRESPONSE4" val="7"/>
  <p:tag name="PRRESPONSE8" val="3"/>
  <p:tag name="TPVERSION" val="2008"/>
  <p:tag name="BULLETTYPE" val="3"/>
  <p:tag name="RESPCOUNTERFORMAT" val="0"/>
  <p:tag name="BACKUPSESSIONS" val="True"/>
  <p:tag name="ROTATIONINTERVAL" val="2"/>
  <p:tag name="RACEANIMATIONSPEED" val="3"/>
  <p:tag name="BUBBLESIZEVISIBLE" val="True"/>
  <p:tag name="CUSTOMCELLFORECOLOR" val="-16777216"/>
  <p:tag name="USESCHEMECOLORS" val="True"/>
  <p:tag name="AUTOSIZEGRID" val="True"/>
  <p:tag name="CHARTLABELS" val="1"/>
  <p:tag name="INCLUDEPPT" val="True"/>
  <p:tag name="ZEROBASED" val="False"/>
  <p:tag name="FIBNUMRESULTS" val="5"/>
  <p:tag name="PRRESPONSE3" val="8"/>
  <p:tag name="PRRESPONSE9" val="2"/>
  <p:tag name="SHOWBARVISIBLE" val="True"/>
  <p:tag name="RESPCOUNTERSTYLE" val="-1"/>
  <p:tag name="BACKUPMAINTENANCE" val="7"/>
  <p:tag name="RACEENDPOINTS" val="100"/>
  <p:tag name="MAXRESPONDERS" val="5"/>
  <p:tag name="CUSTOMCELLBACKCOLOR1" val="-657956"/>
  <p:tag name="DISPLAYDEVICEID" val="True"/>
  <p:tag name="CHARTCOLORS" val="0"/>
  <p:tag name="CORRECTPOINTVALUE" val="100"/>
  <p:tag name="CHARTSCALE" val="True"/>
  <p:tag name="PRRESPONSE2" val="9"/>
  <p:tag name="PRRESPONSE10" val="1"/>
  <p:tag name="ANSWERNOWSTYLE" val="-1"/>
  <p:tag name="NUMRESPONSES" val="1"/>
  <p:tag name="RACERSMAXDISPLAYED" val="5"/>
  <p:tag name="BUBBLEGROUPING" val="3"/>
  <p:tag name="DISPLAYDEVICENUMBER" val="True"/>
  <p:tag name="RESETCHARTS" val="True"/>
  <p:tag name="REALTIMEBACKUP" val="False"/>
  <p:tag name="PRRESPONSE1" val="10"/>
  <p:tag name="SHOWFLASHWARNING" val="True"/>
  <p:tag name="COUNTDOWNSECONDS" val="10"/>
  <p:tag name="AUTOUPDATEALIASES" val="True"/>
  <p:tag name="CUSTOMGRIDBACKCOLOR" val="-2830136"/>
  <p:tag name="GRIDSIZE" val="{Width=800, Height=600}"/>
  <p:tag name="INCORRECTPOINTVALUE" val="0"/>
  <p:tag name="PRRESPONSE5" val="6"/>
  <p:tag name="USESECONDARYMONITOR" val="True"/>
  <p:tag name="REVIEWONLY" val="False"/>
  <p:tag name="CUSTOMCELLBACKCOLOR3" val="-268652"/>
  <p:tag name="MULTIRESPDIVISOR" val="1"/>
  <p:tag name="FIBINCLUDEOTHER" val="True"/>
  <p:tag name="COUNTDOWNSTYLE" val="-1"/>
  <p:tag name="TEAMSINLEADERBOARD" val="5"/>
  <p:tag name="GRIDPOSITION" val="1"/>
  <p:tag name="PRRESPONSE6" val="5"/>
  <p:tag name="CHARTVALUEFORMAT" val="0%"/>
  <p:tag name="GRIDOPACITY" val="90"/>
  <p:tag name="PRRESPONSE7" val="4"/>
  <p:tag name="BUBBLEVALUEFORMAT" val="0.0"/>
  <p:tag name="FIBDISPLAYRESULTS" val="True"/>
  <p:tag name="CUSTOMCELLBACKCOLOR4" val="-8355712"/>
  <p:tag name="INPUTSOURCE" val="1"/>
  <p:tag name="POWERPOINTVERSION" val="12.0"/>
  <p:tag name="PARTICIPANTSINLEADERBOARD" val="5"/>
  <p:tag name="AUTOADJUSTPARTRANGE" val="True"/>
  <p:tag name="PARTLISTDEFAULT" val="1"/>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txDef>
      <a:spPr>
        <a:noFill/>
      </a:spPr>
      <a:bodyPr wrap="square" rtlCol="0">
        <a:spAutoFit/>
      </a:bodyPr>
      <a:lstStyle>
        <a:defPPr>
          <a:defRPr dirty="0">
            <a:latin typeface="Times New Roman" pitchFamily="18" charset="0"/>
            <a:cs typeface="Times New Roman" pitchFamily="18" charset="0"/>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940</TotalTime>
  <Words>1229</Words>
  <Application>Microsoft Office PowerPoint</Application>
  <PresentationFormat>On-screen Show (4:3)</PresentationFormat>
  <Paragraphs>136</Paragraphs>
  <Slides>30</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Module</vt:lpstr>
      <vt:lpstr>Equation</vt:lpstr>
      <vt:lpstr>Introduction</vt:lpstr>
      <vt:lpstr>Introduction</vt:lpstr>
      <vt:lpstr>Objectives</vt:lpstr>
      <vt:lpstr>What does a matrix look like?</vt:lpstr>
      <vt:lpstr>What is a matrix?</vt:lpstr>
      <vt:lpstr>What is a matrix?</vt:lpstr>
      <vt:lpstr>What is a matrix?</vt:lpstr>
      <vt:lpstr>What is a matrix?</vt:lpstr>
      <vt:lpstr>Special Types of Matrices</vt:lpstr>
      <vt:lpstr>What Is a Vector?</vt:lpstr>
      <vt:lpstr>Row Vector</vt:lpstr>
      <vt:lpstr>Column Vector</vt:lpstr>
      <vt:lpstr>Submatrix</vt:lpstr>
      <vt:lpstr>Square Matrix</vt:lpstr>
      <vt:lpstr>Example 4</vt:lpstr>
      <vt:lpstr>Upper Triangular Matrix</vt:lpstr>
      <vt:lpstr>Lower Triangular Matrix</vt:lpstr>
      <vt:lpstr>Diagonal Matrix</vt:lpstr>
      <vt:lpstr>Example 7</vt:lpstr>
      <vt:lpstr>Identity Matrix</vt:lpstr>
      <vt:lpstr>Zero Matrix</vt:lpstr>
      <vt:lpstr>Tridiagonal Matrix</vt:lpstr>
      <vt:lpstr>Non-square Matrix</vt:lpstr>
      <vt:lpstr>Example 11</vt:lpstr>
      <vt:lpstr>Diagonally Dominant Matrix</vt:lpstr>
      <vt:lpstr>Example 12</vt:lpstr>
      <vt:lpstr>Example 12 (cont.)</vt:lpstr>
      <vt:lpstr>Example 12 (cont.)</vt:lpstr>
      <vt:lpstr>Example 13</vt:lpstr>
      <vt:lpstr>Key Terms:</vt:lpstr>
    </vt:vector>
  </TitlesOfParts>
  <Company>Engineering Computing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Putting AudioVisual Lectures on YouTube</dc:title>
  <dc:creator>Autar K Kaw</dc:creator>
  <cp:lastModifiedBy>Isaza, Humberto</cp:lastModifiedBy>
  <cp:revision>134</cp:revision>
  <dcterms:created xsi:type="dcterms:W3CDTF">2010-03-25T21:52:13Z</dcterms:created>
  <dcterms:modified xsi:type="dcterms:W3CDTF">2014-04-15T17:14:08Z</dcterms:modified>
</cp:coreProperties>
</file>