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08" r:id="rId1"/>
  </p:sldMasterIdLst>
  <p:notesMasterIdLst>
    <p:notesMasterId r:id="rId61"/>
  </p:notesMasterIdLst>
  <p:sldIdLst>
    <p:sldId id="256" r:id="rId2"/>
    <p:sldId id="280" r:id="rId3"/>
    <p:sldId id="279"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1" r:id="rId44"/>
    <p:sldId id="320"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Lst>
  <p:sldSz cx="9144000" cy="6858000" type="screen4x3"/>
  <p:notesSz cx="7315200" cy="9601200"/>
  <p:custDataLst>
    <p:tags r:id="rId6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43"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image" Target="../media/image71.wmf"/><Relationship Id="rId7" Type="http://schemas.openxmlformats.org/officeDocument/2006/relationships/image" Target="../media/image75.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4" Type="http://schemas.openxmlformats.org/officeDocument/2006/relationships/image" Target="../media/image8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4" Type="http://schemas.openxmlformats.org/officeDocument/2006/relationships/image" Target="../media/image96.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image" Target="../media/image99.wmf"/><Relationship Id="rId7" Type="http://schemas.openxmlformats.org/officeDocument/2006/relationships/image" Target="../media/image103.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9.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 Id="rId5" Type="http://schemas.openxmlformats.org/officeDocument/2006/relationships/image" Target="../media/image115.wmf"/><Relationship Id="rId4" Type="http://schemas.openxmlformats.org/officeDocument/2006/relationships/image" Target="../media/image114.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 Id="rId6" Type="http://schemas.openxmlformats.org/officeDocument/2006/relationships/image" Target="../media/image122.wmf"/><Relationship Id="rId5" Type="http://schemas.openxmlformats.org/officeDocument/2006/relationships/image" Target="../media/image121.wmf"/><Relationship Id="rId4" Type="http://schemas.openxmlformats.org/officeDocument/2006/relationships/image" Target="../media/image120.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128.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32.wmf"/><Relationship Id="rId5" Type="http://schemas.openxmlformats.org/officeDocument/2006/relationships/image" Target="../media/image136.wmf"/><Relationship Id="rId4" Type="http://schemas.openxmlformats.org/officeDocument/2006/relationships/image" Target="../media/image135.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139.wmf"/><Relationship Id="rId2" Type="http://schemas.openxmlformats.org/officeDocument/2006/relationships/image" Target="../media/image138.wmf"/><Relationship Id="rId1" Type="http://schemas.openxmlformats.org/officeDocument/2006/relationships/image" Target="../media/image137.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0.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145.wmf"/><Relationship Id="rId7" Type="http://schemas.openxmlformats.org/officeDocument/2006/relationships/image" Target="../media/image149.wmf"/><Relationship Id="rId2" Type="http://schemas.openxmlformats.org/officeDocument/2006/relationships/image" Target="../media/image144.wmf"/><Relationship Id="rId1" Type="http://schemas.openxmlformats.org/officeDocument/2006/relationships/image" Target="../media/image143.wmf"/><Relationship Id="rId6" Type="http://schemas.openxmlformats.org/officeDocument/2006/relationships/image" Target="../media/image148.wmf"/><Relationship Id="rId5" Type="http://schemas.openxmlformats.org/officeDocument/2006/relationships/image" Target="../media/image147.wmf"/><Relationship Id="rId4" Type="http://schemas.openxmlformats.org/officeDocument/2006/relationships/image" Target="../media/image146.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152.wmf"/><Relationship Id="rId2" Type="http://schemas.openxmlformats.org/officeDocument/2006/relationships/image" Target="../media/image151.wmf"/><Relationship Id="rId1" Type="http://schemas.openxmlformats.org/officeDocument/2006/relationships/image" Target="../media/image150.wmf"/><Relationship Id="rId4" Type="http://schemas.openxmlformats.org/officeDocument/2006/relationships/image" Target="../media/image153.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56.wmf"/><Relationship Id="rId2" Type="http://schemas.openxmlformats.org/officeDocument/2006/relationships/image" Target="../media/image155.wmf"/><Relationship Id="rId1" Type="http://schemas.openxmlformats.org/officeDocument/2006/relationships/image" Target="../media/image154.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159.wmf"/><Relationship Id="rId2" Type="http://schemas.openxmlformats.org/officeDocument/2006/relationships/image" Target="../media/image158.wmf"/><Relationship Id="rId1" Type="http://schemas.openxmlformats.org/officeDocument/2006/relationships/image" Target="../media/image157.wmf"/><Relationship Id="rId6" Type="http://schemas.openxmlformats.org/officeDocument/2006/relationships/image" Target="../media/image162.wmf"/><Relationship Id="rId5" Type="http://schemas.openxmlformats.org/officeDocument/2006/relationships/image" Target="../media/image161.wmf"/><Relationship Id="rId4" Type="http://schemas.openxmlformats.org/officeDocument/2006/relationships/image" Target="../media/image160.wmf"/></Relationships>
</file>

<file path=ppt/drawings/_rels/vmlDrawing48.vml.rels><?xml version="1.0" encoding="UTF-8" standalone="yes"?>
<Relationships xmlns="http://schemas.openxmlformats.org/package/2006/relationships"><Relationship Id="rId3" Type="http://schemas.openxmlformats.org/officeDocument/2006/relationships/image" Target="../media/image165.wmf"/><Relationship Id="rId2" Type="http://schemas.openxmlformats.org/officeDocument/2006/relationships/image" Target="../media/image164.wmf"/><Relationship Id="rId1" Type="http://schemas.openxmlformats.org/officeDocument/2006/relationships/image" Target="../media/image163.wmf"/></Relationships>
</file>

<file path=ppt/drawings/_rels/vmlDrawing49.vml.rels><?xml version="1.0" encoding="UTF-8" standalone="yes"?>
<Relationships xmlns="http://schemas.openxmlformats.org/package/2006/relationships"><Relationship Id="rId2" Type="http://schemas.openxmlformats.org/officeDocument/2006/relationships/image" Target="../media/image167.wmf"/><Relationship Id="rId1" Type="http://schemas.openxmlformats.org/officeDocument/2006/relationships/image" Target="../media/image16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0.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68.wmf"/><Relationship Id="rId5" Type="http://schemas.openxmlformats.org/officeDocument/2006/relationships/image" Target="../media/image172.wmf"/><Relationship Id="rId4" Type="http://schemas.openxmlformats.org/officeDocument/2006/relationships/image" Target="../media/image171.wmf"/></Relationships>
</file>

<file path=ppt/drawings/_rels/vmlDrawing51.vml.rels><?xml version="1.0" encoding="UTF-8" standalone="yes"?>
<Relationships xmlns="http://schemas.openxmlformats.org/package/2006/relationships"><Relationship Id="rId3" Type="http://schemas.openxmlformats.org/officeDocument/2006/relationships/image" Target="../media/image175.wmf"/><Relationship Id="rId2" Type="http://schemas.openxmlformats.org/officeDocument/2006/relationships/image" Target="../media/image174.wmf"/><Relationship Id="rId1" Type="http://schemas.openxmlformats.org/officeDocument/2006/relationships/image" Target="../media/image173.wmf"/></Relationships>
</file>

<file path=ppt/drawings/_rels/vmlDrawing52.vml.rels><?xml version="1.0" encoding="UTF-8" standalone="yes"?>
<Relationships xmlns="http://schemas.openxmlformats.org/package/2006/relationships"><Relationship Id="rId8" Type="http://schemas.openxmlformats.org/officeDocument/2006/relationships/image" Target="../media/image183.wmf"/><Relationship Id="rId3" Type="http://schemas.openxmlformats.org/officeDocument/2006/relationships/image" Target="../media/image178.wmf"/><Relationship Id="rId7" Type="http://schemas.openxmlformats.org/officeDocument/2006/relationships/image" Target="../media/image182.wmf"/><Relationship Id="rId2" Type="http://schemas.openxmlformats.org/officeDocument/2006/relationships/image" Target="../media/image177.wmf"/><Relationship Id="rId1" Type="http://schemas.openxmlformats.org/officeDocument/2006/relationships/image" Target="../media/image176.wmf"/><Relationship Id="rId6" Type="http://schemas.openxmlformats.org/officeDocument/2006/relationships/image" Target="../media/image181.wmf"/><Relationship Id="rId5" Type="http://schemas.openxmlformats.org/officeDocument/2006/relationships/image" Target="../media/image180.wmf"/><Relationship Id="rId4" Type="http://schemas.openxmlformats.org/officeDocument/2006/relationships/image" Target="../media/image17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CDA73907-49FB-4437-AACB-65FE755F3BD8}" type="slidenum">
              <a:rPr lang="en-US"/>
              <a:pPr>
                <a:defRPr/>
              </a:pPr>
              <a:t>‹#›</a:t>
            </a:fld>
            <a:endParaRPr lang="en-US"/>
          </a:p>
        </p:txBody>
      </p:sp>
    </p:spTree>
    <p:extLst>
      <p:ext uri="{BB962C8B-B14F-4D97-AF65-F5344CB8AC3E}">
        <p14:creationId xmlns:p14="http://schemas.microsoft.com/office/powerpoint/2010/main" val="195724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3C69F3-B318-45C3-9A29-F6CC28CE102B}" type="slidenum">
              <a:rPr lang="en-US" altLang="en-US" smtClean="0"/>
              <a:pPr eaLnBrk="1" hangingPunct="1"/>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14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A51123-232F-409C-9E0B-DC004B449DF7}"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3200400" y="6583363"/>
            <a:ext cx="2743200" cy="274637"/>
          </a:xfrm>
        </p:spPr>
        <p:txBody>
          <a:bodyPr/>
          <a:lstStyle>
            <a:lvl1pPr>
              <a:defRPr b="0">
                <a:solidFill>
                  <a:schemeClr val="bg1"/>
                </a:solidFill>
              </a:defRPr>
            </a:lvl1pPr>
          </a:lstStyle>
          <a:p>
            <a:pPr>
              <a:defRPr/>
            </a:pPr>
            <a:r>
              <a:rPr lang="en-US"/>
              <a:t>http://numericalmethods.eng.usf.edu</a:t>
            </a:r>
          </a:p>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0D2AD74-8550-4540-BB94-B9A5FA2CA45B}" type="slidenum">
              <a:rPr lang="en-US"/>
              <a:pPr>
                <a:defRPr/>
              </a:pPr>
              <a:t>‹#›</a:t>
            </a:fld>
            <a:endParaRPr lang="en-US"/>
          </a:p>
        </p:txBody>
      </p:sp>
    </p:spTree>
    <p:extLst>
      <p:ext uri="{BB962C8B-B14F-4D97-AF65-F5344CB8AC3E}">
        <p14:creationId xmlns:p14="http://schemas.microsoft.com/office/powerpoint/2010/main" val="5744137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F730F-6AA4-43BB-A6FF-E8193EE01B60}" type="slidenum">
              <a:rPr lang="en-US"/>
              <a:pPr>
                <a:defRPr/>
              </a:pPr>
              <a:t>‹#›</a:t>
            </a:fld>
            <a:endParaRPr lang="en-US"/>
          </a:p>
        </p:txBody>
      </p:sp>
    </p:spTree>
    <p:extLst>
      <p:ext uri="{BB962C8B-B14F-4D97-AF65-F5344CB8AC3E}">
        <p14:creationId xmlns:p14="http://schemas.microsoft.com/office/powerpoint/2010/main" val="289744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6BF0104-4315-4043-908B-19678DD16403}" type="slidenum">
              <a:rPr lang="en-US"/>
              <a:pPr>
                <a:defRPr/>
              </a:pPr>
              <a:t>‹#›</a:t>
            </a:fld>
            <a:endParaRPr lang="en-US"/>
          </a:p>
        </p:txBody>
      </p:sp>
    </p:spTree>
    <p:extLst>
      <p:ext uri="{BB962C8B-B14F-4D97-AF65-F5344CB8AC3E}">
        <p14:creationId xmlns:p14="http://schemas.microsoft.com/office/powerpoint/2010/main" val="110366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lvl1pPr>
              <a:defRPr>
                <a:latin typeface="Arial" pitchFamily="34" charset="0"/>
                <a:cs typeface="Arial"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9062" indent="0">
              <a:buClrTx/>
              <a:buNone/>
              <a:defRPr sz="1800">
                <a:latin typeface="Times New Roman" panose="02020603050405020304" pitchFamily="18" charset="0"/>
                <a:cs typeface="Times New Roman" panose="02020603050405020304" pitchFamily="18" charset="0"/>
              </a:defRPr>
            </a:lvl1pPr>
            <a:lvl2pPr>
              <a:buClrTx/>
              <a:defRPr/>
            </a:lvl2pPr>
            <a:lvl3pPr>
              <a:buClrTx/>
              <a:defRPr/>
            </a:lvl3pPr>
            <a:lvl4pPr>
              <a:buClrTx/>
              <a:defRPr/>
            </a:lvl4pPr>
            <a:lvl5pPr>
              <a:buClrTx/>
              <a:defRPr/>
            </a:lvl5pPr>
            <a:extLst/>
          </a:lstStyle>
          <a:p>
            <a:pPr lvl="0"/>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B1A0E3-6C31-46A9-8A7B-EB5313779A6F}" type="slidenum">
              <a:rPr lang="en-US"/>
              <a:pPr>
                <a:defRPr/>
              </a:pPr>
              <a:t>‹#›</a:t>
            </a:fld>
            <a:endParaRPr lang="en-US"/>
          </a:p>
        </p:txBody>
      </p:sp>
    </p:spTree>
    <p:extLst>
      <p:ext uri="{BB962C8B-B14F-4D97-AF65-F5344CB8AC3E}">
        <p14:creationId xmlns:p14="http://schemas.microsoft.com/office/powerpoint/2010/main" val="202213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5D0798-2147-4A2B-BA2E-607290A2E68B}" type="slidenum">
              <a:rPr lang="en-US"/>
              <a:pPr>
                <a:defRPr/>
              </a:pPr>
              <a:t>‹#›</a:t>
            </a:fld>
            <a:endParaRPr lang="en-US"/>
          </a:p>
        </p:txBody>
      </p:sp>
    </p:spTree>
    <p:extLst>
      <p:ext uri="{BB962C8B-B14F-4D97-AF65-F5344CB8AC3E}">
        <p14:creationId xmlns:p14="http://schemas.microsoft.com/office/powerpoint/2010/main" val="29628488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DDDAF0-5C11-4DD9-AB15-6FEC0F1DD50D}" type="slidenum">
              <a:rPr lang="en-US"/>
              <a:pPr>
                <a:defRPr/>
              </a:pPr>
              <a:t>‹#›</a:t>
            </a:fld>
            <a:endParaRPr lang="en-US"/>
          </a:p>
        </p:txBody>
      </p:sp>
    </p:spTree>
    <p:extLst>
      <p:ext uri="{BB962C8B-B14F-4D97-AF65-F5344CB8AC3E}">
        <p14:creationId xmlns:p14="http://schemas.microsoft.com/office/powerpoint/2010/main" val="81285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921674-1FA2-4446-81F1-E333ED7E16FC}" type="slidenum">
              <a:rPr lang="en-US"/>
              <a:pPr>
                <a:defRPr/>
              </a:pPr>
              <a:t>‹#›</a:t>
            </a:fld>
            <a:endParaRPr lang="en-US"/>
          </a:p>
        </p:txBody>
      </p:sp>
    </p:spTree>
    <p:extLst>
      <p:ext uri="{BB962C8B-B14F-4D97-AF65-F5344CB8AC3E}">
        <p14:creationId xmlns:p14="http://schemas.microsoft.com/office/powerpoint/2010/main" val="163280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C75EB3-74C5-4C16-9B7C-0F3F3C01841D}" type="slidenum">
              <a:rPr lang="en-US"/>
              <a:pPr>
                <a:defRPr/>
              </a:pPr>
              <a:t>‹#›</a:t>
            </a:fld>
            <a:endParaRPr lang="en-US"/>
          </a:p>
        </p:txBody>
      </p:sp>
    </p:spTree>
    <p:extLst>
      <p:ext uri="{BB962C8B-B14F-4D97-AF65-F5344CB8AC3E}">
        <p14:creationId xmlns:p14="http://schemas.microsoft.com/office/powerpoint/2010/main" val="5348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CC1B1CB-C798-43E9-8021-F01825C5B163}" type="slidenum">
              <a:rPr lang="en-US"/>
              <a:pPr>
                <a:defRPr/>
              </a:pPr>
              <a:t>‹#›</a:t>
            </a:fld>
            <a:endParaRPr lang="en-US"/>
          </a:p>
        </p:txBody>
      </p:sp>
    </p:spTree>
    <p:extLst>
      <p:ext uri="{BB962C8B-B14F-4D97-AF65-F5344CB8AC3E}">
        <p14:creationId xmlns:p14="http://schemas.microsoft.com/office/powerpoint/2010/main" val="84681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883CAB4-F677-42CF-83C6-FDA45AB2D3DE}" type="slidenum">
              <a:rPr lang="en-US"/>
              <a:pPr>
                <a:defRPr/>
              </a:pPr>
              <a:t>‹#›</a:t>
            </a:fld>
            <a:endParaRPr lang="en-US"/>
          </a:p>
        </p:txBody>
      </p:sp>
    </p:spTree>
    <p:extLst>
      <p:ext uri="{BB962C8B-B14F-4D97-AF65-F5344CB8AC3E}">
        <p14:creationId xmlns:p14="http://schemas.microsoft.com/office/powerpoint/2010/main" val="95230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036DEBC-B26A-4718-9B9F-B403BFCE8856}" type="slidenum">
              <a:rPr lang="en-US"/>
              <a:pPr>
                <a:defRPr/>
              </a:pPr>
              <a:t>‹#›</a:t>
            </a:fld>
            <a:endParaRPr lang="en-US"/>
          </a:p>
        </p:txBody>
      </p:sp>
    </p:spTree>
    <p:extLst>
      <p:ext uri="{BB962C8B-B14F-4D97-AF65-F5344CB8AC3E}">
        <p14:creationId xmlns:p14="http://schemas.microsoft.com/office/powerpoint/2010/main" val="92431442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dirty="0" smtClean="0"/>
              <a:t>Click to edit Master title style</a:t>
            </a:r>
            <a:endParaRPr lang="en-US" dirty="0"/>
          </a:p>
        </p:txBody>
      </p:sp>
      <p:sp>
        <p:nvSpPr>
          <p:cNvPr id="32773"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endParaRPr lang="en-US" altLang="en-US" dirty="0" smtClean="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Arial" charset="0"/>
              </a:defRPr>
            </a:lvl1pPr>
            <a:extLst/>
          </a:lstStyle>
          <a:p>
            <a:pPr>
              <a:defRPr/>
            </a:pPr>
            <a:fld id="{05D5EE4B-C264-437D-9E73-5831B9CDD7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22" r:id="rId1"/>
    <p:sldLayoutId id="2147484417" r:id="rId2"/>
    <p:sldLayoutId id="2147484423" r:id="rId3"/>
    <p:sldLayoutId id="2147484418" r:id="rId4"/>
    <p:sldLayoutId id="2147484419" r:id="rId5"/>
    <p:sldLayoutId id="2147484420" r:id="rId6"/>
    <p:sldLayoutId id="2147484424" r:id="rId7"/>
    <p:sldLayoutId id="2147484425" r:id="rId8"/>
    <p:sldLayoutId id="2147484426" r:id="rId9"/>
    <p:sldLayoutId id="2147484421" r:id="rId10"/>
    <p:sldLayoutId id="214748442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119062" indent="0" algn="l" rtl="0" eaLnBrk="0" fontAlgn="base" hangingPunct="0">
        <a:spcBef>
          <a:spcPct val="0"/>
        </a:spcBef>
        <a:spcAft>
          <a:spcPct val="0"/>
        </a:spcAft>
        <a:buClr>
          <a:schemeClr val="accent1"/>
        </a:buClr>
        <a:buSzPct val="80000"/>
        <a:buFont typeface="Wingdings 2" pitchFamily="18" charset="2"/>
        <a:buNone/>
        <a:defRPr sz="1800" kern="1200">
          <a:solidFill>
            <a:schemeClr val="tx1"/>
          </a:solidFill>
          <a:latin typeface="Times New Roman" panose="02020603050405020304" pitchFamily="18" charset="0"/>
          <a:ea typeface="+mn-ea"/>
          <a:cs typeface="Times New Roman" panose="02020603050405020304" pitchFamily="18" charset="0"/>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nm.mathforcollege.com/"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1.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 Id="rId9" Type="http://schemas.openxmlformats.org/officeDocument/2006/relationships/image" Target="../media/image27.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7.bin"/><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3.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4.wmf"/></Relationships>
</file>

<file path=ppt/slides/_rels/slide16.x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35.wmf"/><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8.wmf"/></Relationships>
</file>

<file path=ppt/slides/_rels/slide18.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0.wmf"/><Relationship Id="rId5" Type="http://schemas.openxmlformats.org/officeDocument/2006/relationships/oleObject" Target="../embeddings/oleObject37.bin"/><Relationship Id="rId4" Type="http://schemas.openxmlformats.org/officeDocument/2006/relationships/image" Target="../media/image3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3.wmf"/><Relationship Id="rId5" Type="http://schemas.openxmlformats.org/officeDocument/2006/relationships/oleObject" Target="../embeddings/oleObject40.bin"/><Relationship Id="rId4" Type="http://schemas.openxmlformats.org/officeDocument/2006/relationships/image" Target="../media/image42.wmf"/></Relationships>
</file>

<file path=ppt/slides/_rels/slide2.xml.rels><?xml version="1.0" encoding="UTF-8" standalone="yes"?>
<Relationships xmlns="http://schemas.openxmlformats.org/package/2006/relationships"><Relationship Id="rId3" Type="http://schemas.openxmlformats.org/officeDocument/2006/relationships/hyperlink" Target="http://nm.mathforcolleg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5.wmf"/><Relationship Id="rId5" Type="http://schemas.openxmlformats.org/officeDocument/2006/relationships/oleObject" Target="../embeddings/oleObject42.bin"/><Relationship Id="rId4" Type="http://schemas.openxmlformats.org/officeDocument/2006/relationships/image" Target="../media/image4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7.wmf"/></Relationships>
</file>

<file path=ppt/slides/_rels/slide22.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9.wmf"/><Relationship Id="rId5" Type="http://schemas.openxmlformats.org/officeDocument/2006/relationships/oleObject" Target="../embeddings/oleObject46.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4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3.wmf"/><Relationship Id="rId5" Type="http://schemas.openxmlformats.org/officeDocument/2006/relationships/oleObject" Target="../embeddings/oleObject50.bin"/><Relationship Id="rId4" Type="http://schemas.openxmlformats.org/officeDocument/2006/relationships/image" Target="../media/image52.wmf"/></Relationships>
</file>

<file path=ppt/slides/_rels/slide24.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5.wmf"/><Relationship Id="rId5" Type="http://schemas.openxmlformats.org/officeDocument/2006/relationships/oleObject" Target="../embeddings/oleObject52.bin"/><Relationship Id="rId4" Type="http://schemas.openxmlformats.org/officeDocument/2006/relationships/image" Target="../media/image54.wmf"/></Relationships>
</file>

<file path=ppt/slides/_rels/slide25.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8.wmf"/><Relationship Id="rId5" Type="http://schemas.openxmlformats.org/officeDocument/2006/relationships/oleObject" Target="../embeddings/oleObject55.bin"/><Relationship Id="rId4" Type="http://schemas.openxmlformats.org/officeDocument/2006/relationships/image" Target="../media/image57.wmf"/></Relationships>
</file>

<file path=ppt/slides/_rels/slide26.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61.wmf"/><Relationship Id="rId5" Type="http://schemas.openxmlformats.org/officeDocument/2006/relationships/oleObject" Target="../embeddings/oleObject58.bin"/><Relationship Id="rId4" Type="http://schemas.openxmlformats.org/officeDocument/2006/relationships/image" Target="../media/image60.wmf"/></Relationships>
</file>

<file path=ppt/slides/_rels/slide27.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64.wmf"/><Relationship Id="rId5" Type="http://schemas.openxmlformats.org/officeDocument/2006/relationships/oleObject" Target="../embeddings/oleObject61.bin"/><Relationship Id="rId4" Type="http://schemas.openxmlformats.org/officeDocument/2006/relationships/image" Target="../media/image6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6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68.wmf"/><Relationship Id="rId5" Type="http://schemas.openxmlformats.org/officeDocument/2006/relationships/oleObject" Target="../embeddings/oleObject65.bin"/><Relationship Id="rId4" Type="http://schemas.openxmlformats.org/officeDocument/2006/relationships/image" Target="../media/image67.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71.wmf"/><Relationship Id="rId13" Type="http://schemas.openxmlformats.org/officeDocument/2006/relationships/oleObject" Target="../embeddings/oleObject71.bin"/><Relationship Id="rId18" Type="http://schemas.openxmlformats.org/officeDocument/2006/relationships/image" Target="../media/image76.wmf"/><Relationship Id="rId3" Type="http://schemas.openxmlformats.org/officeDocument/2006/relationships/oleObject" Target="../embeddings/oleObject66.bin"/><Relationship Id="rId7" Type="http://schemas.openxmlformats.org/officeDocument/2006/relationships/oleObject" Target="../embeddings/oleObject68.bin"/><Relationship Id="rId12" Type="http://schemas.openxmlformats.org/officeDocument/2006/relationships/image" Target="../media/image73.wmf"/><Relationship Id="rId17" Type="http://schemas.openxmlformats.org/officeDocument/2006/relationships/oleObject" Target="../embeddings/oleObject73.bin"/><Relationship Id="rId2" Type="http://schemas.openxmlformats.org/officeDocument/2006/relationships/slideLayout" Target="../slideLayouts/slideLayout2.xml"/><Relationship Id="rId16" Type="http://schemas.openxmlformats.org/officeDocument/2006/relationships/image" Target="../media/image75.wmf"/><Relationship Id="rId1" Type="http://schemas.openxmlformats.org/officeDocument/2006/relationships/vmlDrawing" Target="../drawings/vmlDrawing26.vml"/><Relationship Id="rId6" Type="http://schemas.openxmlformats.org/officeDocument/2006/relationships/image" Target="../media/image70.wmf"/><Relationship Id="rId11" Type="http://schemas.openxmlformats.org/officeDocument/2006/relationships/oleObject" Target="../embeddings/oleObject70.bin"/><Relationship Id="rId5" Type="http://schemas.openxmlformats.org/officeDocument/2006/relationships/oleObject" Target="../embeddings/oleObject67.bin"/><Relationship Id="rId15" Type="http://schemas.openxmlformats.org/officeDocument/2006/relationships/oleObject" Target="../embeddings/oleObject72.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69.bin"/><Relationship Id="rId14" Type="http://schemas.openxmlformats.org/officeDocument/2006/relationships/image" Target="../media/image74.wmf"/></Relationships>
</file>

<file path=ppt/slides/_rels/slide31.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79.bin"/><Relationship Id="rId3" Type="http://schemas.openxmlformats.org/officeDocument/2006/relationships/oleObject" Target="../embeddings/oleObject74.bin"/><Relationship Id="rId7" Type="http://schemas.openxmlformats.org/officeDocument/2006/relationships/oleObject" Target="../embeddings/oleObject76.bin"/><Relationship Id="rId12" Type="http://schemas.openxmlformats.org/officeDocument/2006/relationships/image" Target="../media/image81.wmf"/><Relationship Id="rId2" Type="http://schemas.openxmlformats.org/officeDocument/2006/relationships/slideLayout" Target="../slideLayouts/slideLayout2.xml"/><Relationship Id="rId16" Type="http://schemas.openxmlformats.org/officeDocument/2006/relationships/image" Target="../media/image83.wmf"/><Relationship Id="rId1" Type="http://schemas.openxmlformats.org/officeDocument/2006/relationships/vmlDrawing" Target="../drawings/vmlDrawing27.vml"/><Relationship Id="rId6" Type="http://schemas.openxmlformats.org/officeDocument/2006/relationships/image" Target="../media/image78.wmf"/><Relationship Id="rId11" Type="http://schemas.openxmlformats.org/officeDocument/2006/relationships/oleObject" Target="../embeddings/oleObject78.bin"/><Relationship Id="rId5" Type="http://schemas.openxmlformats.org/officeDocument/2006/relationships/oleObject" Target="../embeddings/oleObject75.bin"/><Relationship Id="rId15" Type="http://schemas.openxmlformats.org/officeDocument/2006/relationships/oleObject" Target="../embeddings/oleObject80.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77.bin"/><Relationship Id="rId14" Type="http://schemas.openxmlformats.org/officeDocument/2006/relationships/image" Target="../media/image82.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84.wmf"/></Relationships>
</file>

<file path=ppt/slides/_rels/slide33.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86.wmf"/><Relationship Id="rId5" Type="http://schemas.openxmlformats.org/officeDocument/2006/relationships/oleObject" Target="../embeddings/oleObject83.bin"/><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oleObject" Target="../embeddings/oleObject85.bin"/></Relationships>
</file>

<file path=ppt/slides/_rels/slide34.xml.rels><?xml version="1.0" encoding="UTF-8" standalone="yes"?>
<Relationships xmlns="http://schemas.openxmlformats.org/package/2006/relationships"><Relationship Id="rId8" Type="http://schemas.openxmlformats.org/officeDocument/2006/relationships/image" Target="../media/image91.wmf"/><Relationship Id="rId3" Type="http://schemas.openxmlformats.org/officeDocument/2006/relationships/oleObject" Target="../embeddings/oleObject86.bin"/><Relationship Id="rId7"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90.wmf"/><Relationship Id="rId5" Type="http://schemas.openxmlformats.org/officeDocument/2006/relationships/oleObject" Target="../embeddings/oleObject87.bin"/><Relationship Id="rId10" Type="http://schemas.openxmlformats.org/officeDocument/2006/relationships/image" Target="../media/image92.wmf"/><Relationship Id="rId4" Type="http://schemas.openxmlformats.org/officeDocument/2006/relationships/image" Target="../media/image89.wmf"/><Relationship Id="rId9" Type="http://schemas.openxmlformats.org/officeDocument/2006/relationships/oleObject" Target="../embeddings/oleObject89.bin"/></Relationships>
</file>

<file path=ppt/slides/_rels/slide35.x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oleObject" Target="../embeddings/oleObject90.bin"/><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94.wmf"/><Relationship Id="rId5" Type="http://schemas.openxmlformats.org/officeDocument/2006/relationships/oleObject" Target="../embeddings/oleObject91.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93.bin"/></Relationships>
</file>

<file path=ppt/slides/_rels/slide36.xml.rels><?xml version="1.0" encoding="UTF-8" standalone="yes"?>
<Relationships xmlns="http://schemas.openxmlformats.org/package/2006/relationships"><Relationship Id="rId8" Type="http://schemas.openxmlformats.org/officeDocument/2006/relationships/image" Target="../media/image99.wmf"/><Relationship Id="rId13" Type="http://schemas.openxmlformats.org/officeDocument/2006/relationships/oleObject" Target="../embeddings/oleObject99.bin"/><Relationship Id="rId18" Type="http://schemas.openxmlformats.org/officeDocument/2006/relationships/image" Target="../media/image104.wmf"/><Relationship Id="rId3" Type="http://schemas.openxmlformats.org/officeDocument/2006/relationships/oleObject" Target="../embeddings/oleObject94.bin"/><Relationship Id="rId7" Type="http://schemas.openxmlformats.org/officeDocument/2006/relationships/oleObject" Target="../embeddings/oleObject96.bin"/><Relationship Id="rId12" Type="http://schemas.openxmlformats.org/officeDocument/2006/relationships/image" Target="../media/image101.wmf"/><Relationship Id="rId17" Type="http://schemas.openxmlformats.org/officeDocument/2006/relationships/oleObject" Target="../embeddings/oleObject101.bin"/><Relationship Id="rId2" Type="http://schemas.openxmlformats.org/officeDocument/2006/relationships/slideLayout" Target="../slideLayouts/slideLayout2.xml"/><Relationship Id="rId16" Type="http://schemas.openxmlformats.org/officeDocument/2006/relationships/image" Target="../media/image103.wmf"/><Relationship Id="rId1" Type="http://schemas.openxmlformats.org/officeDocument/2006/relationships/vmlDrawing" Target="../drawings/vmlDrawing32.vml"/><Relationship Id="rId6" Type="http://schemas.openxmlformats.org/officeDocument/2006/relationships/image" Target="../media/image98.wmf"/><Relationship Id="rId11" Type="http://schemas.openxmlformats.org/officeDocument/2006/relationships/oleObject" Target="../embeddings/oleObject98.bin"/><Relationship Id="rId5" Type="http://schemas.openxmlformats.org/officeDocument/2006/relationships/oleObject" Target="../embeddings/oleObject95.bin"/><Relationship Id="rId15" Type="http://schemas.openxmlformats.org/officeDocument/2006/relationships/oleObject" Target="../embeddings/oleObject100.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7.bin"/><Relationship Id="rId14" Type="http://schemas.openxmlformats.org/officeDocument/2006/relationships/image" Target="../media/image102.wmf"/></Relationships>
</file>

<file path=ppt/slides/_rels/slide37.xml.rels><?xml version="1.0" encoding="UTF-8" standalone="yes"?>
<Relationships xmlns="http://schemas.openxmlformats.org/package/2006/relationships"><Relationship Id="rId8" Type="http://schemas.openxmlformats.org/officeDocument/2006/relationships/image" Target="../media/image107.wmf"/><Relationship Id="rId3" Type="http://schemas.openxmlformats.org/officeDocument/2006/relationships/oleObject" Target="../embeddings/oleObject102.bin"/><Relationship Id="rId7"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106.wmf"/><Relationship Id="rId5" Type="http://schemas.openxmlformats.org/officeDocument/2006/relationships/oleObject" Target="../embeddings/oleObject103.bin"/><Relationship Id="rId4" Type="http://schemas.openxmlformats.org/officeDocument/2006/relationships/image" Target="../media/image105.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image" Target="../media/image108.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110.wmf"/><Relationship Id="rId5" Type="http://schemas.openxmlformats.org/officeDocument/2006/relationships/oleObject" Target="../embeddings/oleObject107.bin"/><Relationship Id="rId4" Type="http://schemas.openxmlformats.org/officeDocument/2006/relationships/image" Target="../media/image109.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5.bin"/><Relationship Id="rId3" Type="http://schemas.openxmlformats.org/officeDocument/2006/relationships/notesSlide" Target="../notesSlides/notesSlide4.xml"/><Relationship Id="rId7" Type="http://schemas.openxmlformats.org/officeDocument/2006/relationships/image" Target="../media/image3.wmf"/><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2.wmf"/><Relationship Id="rId10"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oleObject" Target="../embeddings/oleObject3.bin"/><Relationship Id="rId14" Type="http://schemas.openxmlformats.org/officeDocument/2006/relationships/image" Target="../media/image6.wmf"/></Relationships>
</file>

<file path=ppt/slides/_rels/slide40.xml.rels><?xml version="1.0" encoding="UTF-8" standalone="yes"?>
<Relationships xmlns="http://schemas.openxmlformats.org/package/2006/relationships"><Relationship Id="rId8" Type="http://schemas.openxmlformats.org/officeDocument/2006/relationships/image" Target="../media/image113.wmf"/><Relationship Id="rId3" Type="http://schemas.openxmlformats.org/officeDocument/2006/relationships/oleObject" Target="../embeddings/oleObject108.bin"/><Relationship Id="rId7" Type="http://schemas.openxmlformats.org/officeDocument/2006/relationships/oleObject" Target="../embeddings/oleObject110.bin"/><Relationship Id="rId12" Type="http://schemas.openxmlformats.org/officeDocument/2006/relationships/image" Target="../media/image115.wmf"/><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112.wmf"/><Relationship Id="rId11" Type="http://schemas.openxmlformats.org/officeDocument/2006/relationships/oleObject" Target="../embeddings/oleObject112.bin"/><Relationship Id="rId5" Type="http://schemas.openxmlformats.org/officeDocument/2006/relationships/oleObject" Target="../embeddings/oleObject109.bin"/><Relationship Id="rId10" Type="http://schemas.openxmlformats.org/officeDocument/2006/relationships/image" Target="../media/image114.wmf"/><Relationship Id="rId4" Type="http://schemas.openxmlformats.org/officeDocument/2006/relationships/image" Target="../media/image111.wmf"/><Relationship Id="rId9" Type="http://schemas.openxmlformats.org/officeDocument/2006/relationships/oleObject" Target="../embeddings/oleObject11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13.bin"/><Relationship Id="rId7" Type="http://schemas.openxmlformats.org/officeDocument/2006/relationships/oleObject" Target="../embeddings/oleObject115.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117.wmf"/><Relationship Id="rId5" Type="http://schemas.openxmlformats.org/officeDocument/2006/relationships/oleObject" Target="../embeddings/oleObject114.bin"/><Relationship Id="rId4" Type="http://schemas.openxmlformats.org/officeDocument/2006/relationships/image" Target="../media/image116.wmf"/></Relationships>
</file>

<file path=ppt/slides/_rels/slide43.xml.rels><?xml version="1.0" encoding="UTF-8" standalone="yes"?>
<Relationships xmlns="http://schemas.openxmlformats.org/package/2006/relationships"><Relationship Id="rId8" Type="http://schemas.openxmlformats.org/officeDocument/2006/relationships/image" Target="../media/image119.wmf"/><Relationship Id="rId13" Type="http://schemas.openxmlformats.org/officeDocument/2006/relationships/oleObject" Target="../embeddings/oleObject121.bin"/><Relationship Id="rId3" Type="http://schemas.openxmlformats.org/officeDocument/2006/relationships/oleObject" Target="../embeddings/oleObject116.bin"/><Relationship Id="rId7" Type="http://schemas.openxmlformats.org/officeDocument/2006/relationships/oleObject" Target="../embeddings/oleObject118.bin"/><Relationship Id="rId12" Type="http://schemas.openxmlformats.org/officeDocument/2006/relationships/image" Target="../media/image121.wmf"/><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118.wmf"/><Relationship Id="rId11" Type="http://schemas.openxmlformats.org/officeDocument/2006/relationships/oleObject" Target="../embeddings/oleObject120.bin"/><Relationship Id="rId5" Type="http://schemas.openxmlformats.org/officeDocument/2006/relationships/oleObject" Target="../embeddings/oleObject117.bin"/><Relationship Id="rId10" Type="http://schemas.openxmlformats.org/officeDocument/2006/relationships/image" Target="../media/image120.wmf"/><Relationship Id="rId4" Type="http://schemas.openxmlformats.org/officeDocument/2006/relationships/image" Target="../media/image117.wmf"/><Relationship Id="rId9" Type="http://schemas.openxmlformats.org/officeDocument/2006/relationships/oleObject" Target="../embeddings/oleObject119.bin"/><Relationship Id="rId14" Type="http://schemas.openxmlformats.org/officeDocument/2006/relationships/image" Target="../media/image122.wmf"/></Relationships>
</file>

<file path=ppt/slides/_rels/slide44.x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oleObject" Target="../embeddings/oleObject122.bin"/><Relationship Id="rId7" Type="http://schemas.openxmlformats.org/officeDocument/2006/relationships/oleObject" Target="../embeddings/oleObject124.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124.wmf"/><Relationship Id="rId5" Type="http://schemas.openxmlformats.org/officeDocument/2006/relationships/oleObject" Target="../embeddings/oleObject123.bin"/><Relationship Id="rId4" Type="http://schemas.openxmlformats.org/officeDocument/2006/relationships/image" Target="../media/image123.wmf"/></Relationships>
</file>

<file path=ppt/slides/_rels/slide45.xml.rels><?xml version="1.0" encoding="UTF-8" standalone="yes"?>
<Relationships xmlns="http://schemas.openxmlformats.org/package/2006/relationships"><Relationship Id="rId8" Type="http://schemas.openxmlformats.org/officeDocument/2006/relationships/image" Target="../media/image128.wmf"/><Relationship Id="rId13" Type="http://schemas.openxmlformats.org/officeDocument/2006/relationships/oleObject" Target="../embeddings/oleObject130.bin"/><Relationship Id="rId3" Type="http://schemas.openxmlformats.org/officeDocument/2006/relationships/oleObject" Target="../embeddings/oleObject125.bin"/><Relationship Id="rId7" Type="http://schemas.openxmlformats.org/officeDocument/2006/relationships/oleObject" Target="../embeddings/oleObject127.bin"/><Relationship Id="rId12" Type="http://schemas.openxmlformats.org/officeDocument/2006/relationships/image" Target="../media/image130.wmf"/><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127.wmf"/><Relationship Id="rId11" Type="http://schemas.openxmlformats.org/officeDocument/2006/relationships/oleObject" Target="../embeddings/oleObject129.bin"/><Relationship Id="rId5" Type="http://schemas.openxmlformats.org/officeDocument/2006/relationships/oleObject" Target="../embeddings/oleObject126.bin"/><Relationship Id="rId10" Type="http://schemas.openxmlformats.org/officeDocument/2006/relationships/image" Target="../media/image129.wmf"/><Relationship Id="rId4" Type="http://schemas.openxmlformats.org/officeDocument/2006/relationships/image" Target="../media/image126.wmf"/><Relationship Id="rId9" Type="http://schemas.openxmlformats.org/officeDocument/2006/relationships/oleObject" Target="../embeddings/oleObject128.bin"/><Relationship Id="rId14" Type="http://schemas.openxmlformats.org/officeDocument/2006/relationships/image" Target="../media/image131.wmf"/></Relationships>
</file>

<file path=ppt/slides/_rels/slide46.xml.rels><?xml version="1.0" encoding="UTF-8" standalone="yes"?>
<Relationships xmlns="http://schemas.openxmlformats.org/package/2006/relationships"><Relationship Id="rId8" Type="http://schemas.openxmlformats.org/officeDocument/2006/relationships/image" Target="../media/image134.wmf"/><Relationship Id="rId3" Type="http://schemas.openxmlformats.org/officeDocument/2006/relationships/oleObject" Target="../embeddings/oleObject131.bin"/><Relationship Id="rId7" Type="http://schemas.openxmlformats.org/officeDocument/2006/relationships/oleObject" Target="../embeddings/oleObject133.bin"/><Relationship Id="rId12" Type="http://schemas.openxmlformats.org/officeDocument/2006/relationships/image" Target="../media/image136.wmf"/><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133.wmf"/><Relationship Id="rId11" Type="http://schemas.openxmlformats.org/officeDocument/2006/relationships/oleObject" Target="../embeddings/oleObject135.bin"/><Relationship Id="rId5" Type="http://schemas.openxmlformats.org/officeDocument/2006/relationships/oleObject" Target="../embeddings/oleObject132.bin"/><Relationship Id="rId10" Type="http://schemas.openxmlformats.org/officeDocument/2006/relationships/image" Target="../media/image135.wmf"/><Relationship Id="rId4" Type="http://schemas.openxmlformats.org/officeDocument/2006/relationships/image" Target="../media/image132.wmf"/><Relationship Id="rId9" Type="http://schemas.openxmlformats.org/officeDocument/2006/relationships/oleObject" Target="../embeddings/oleObject134.bin"/></Relationships>
</file>

<file path=ppt/slides/_rels/slide47.x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oleObject" Target="../embeddings/oleObject136.bin"/><Relationship Id="rId7" Type="http://schemas.openxmlformats.org/officeDocument/2006/relationships/oleObject" Target="../embeddings/oleObject138.bin"/><Relationship Id="rId2" Type="http://schemas.openxmlformats.org/officeDocument/2006/relationships/slideLayout" Target="../slideLayouts/slideLayout2.xml"/><Relationship Id="rId1" Type="http://schemas.openxmlformats.org/officeDocument/2006/relationships/vmlDrawing" Target="../drawings/vmlDrawing42.vml"/><Relationship Id="rId6" Type="http://schemas.openxmlformats.org/officeDocument/2006/relationships/image" Target="../media/image138.wmf"/><Relationship Id="rId5" Type="http://schemas.openxmlformats.org/officeDocument/2006/relationships/oleObject" Target="../embeddings/oleObject137.bin"/><Relationship Id="rId4" Type="http://schemas.openxmlformats.org/officeDocument/2006/relationships/image" Target="../media/image137.wmf"/></Relationships>
</file>

<file path=ppt/slides/_rels/slide48.xml.rels><?xml version="1.0" encoding="UTF-8" standalone="yes"?>
<Relationships xmlns="http://schemas.openxmlformats.org/package/2006/relationships"><Relationship Id="rId8" Type="http://schemas.openxmlformats.org/officeDocument/2006/relationships/image" Target="../media/image142.wmf"/><Relationship Id="rId3" Type="http://schemas.openxmlformats.org/officeDocument/2006/relationships/oleObject" Target="../embeddings/oleObject139.bin"/><Relationship Id="rId7" Type="http://schemas.openxmlformats.org/officeDocument/2006/relationships/oleObject" Target="../embeddings/oleObject141.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141.wmf"/><Relationship Id="rId5" Type="http://schemas.openxmlformats.org/officeDocument/2006/relationships/oleObject" Target="../embeddings/oleObject140.bin"/><Relationship Id="rId4" Type="http://schemas.openxmlformats.org/officeDocument/2006/relationships/image" Target="../media/image140.wmf"/></Relationships>
</file>

<file path=ppt/slides/_rels/slide49.xml.rels><?xml version="1.0" encoding="UTF-8" standalone="yes"?>
<Relationships xmlns="http://schemas.openxmlformats.org/package/2006/relationships"><Relationship Id="rId8" Type="http://schemas.openxmlformats.org/officeDocument/2006/relationships/image" Target="../media/image145.wmf"/><Relationship Id="rId13" Type="http://schemas.openxmlformats.org/officeDocument/2006/relationships/oleObject" Target="../embeddings/oleObject147.bin"/><Relationship Id="rId3" Type="http://schemas.openxmlformats.org/officeDocument/2006/relationships/oleObject" Target="../embeddings/oleObject142.bin"/><Relationship Id="rId7" Type="http://schemas.openxmlformats.org/officeDocument/2006/relationships/oleObject" Target="../embeddings/oleObject144.bin"/><Relationship Id="rId12" Type="http://schemas.openxmlformats.org/officeDocument/2006/relationships/image" Target="../media/image147.wmf"/><Relationship Id="rId2" Type="http://schemas.openxmlformats.org/officeDocument/2006/relationships/slideLayout" Target="../slideLayouts/slideLayout2.xml"/><Relationship Id="rId16" Type="http://schemas.openxmlformats.org/officeDocument/2006/relationships/image" Target="../media/image149.wmf"/><Relationship Id="rId1" Type="http://schemas.openxmlformats.org/officeDocument/2006/relationships/vmlDrawing" Target="../drawings/vmlDrawing44.vml"/><Relationship Id="rId6" Type="http://schemas.openxmlformats.org/officeDocument/2006/relationships/image" Target="../media/image144.wmf"/><Relationship Id="rId11" Type="http://schemas.openxmlformats.org/officeDocument/2006/relationships/oleObject" Target="../embeddings/oleObject146.bin"/><Relationship Id="rId5" Type="http://schemas.openxmlformats.org/officeDocument/2006/relationships/oleObject" Target="../embeddings/oleObject143.bin"/><Relationship Id="rId15" Type="http://schemas.openxmlformats.org/officeDocument/2006/relationships/oleObject" Target="../embeddings/oleObject148.bin"/><Relationship Id="rId10" Type="http://schemas.openxmlformats.org/officeDocument/2006/relationships/image" Target="../media/image146.wmf"/><Relationship Id="rId4" Type="http://schemas.openxmlformats.org/officeDocument/2006/relationships/image" Target="../media/image143.wmf"/><Relationship Id="rId9" Type="http://schemas.openxmlformats.org/officeDocument/2006/relationships/oleObject" Target="../embeddings/oleObject145.bin"/><Relationship Id="rId14" Type="http://schemas.openxmlformats.org/officeDocument/2006/relationships/image" Target="../media/image148.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8" Type="http://schemas.openxmlformats.org/officeDocument/2006/relationships/image" Target="../media/image152.w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45.vml"/><Relationship Id="rId6" Type="http://schemas.openxmlformats.org/officeDocument/2006/relationships/image" Target="../media/image151.wmf"/><Relationship Id="rId5" Type="http://schemas.openxmlformats.org/officeDocument/2006/relationships/oleObject" Target="../embeddings/oleObject150.bin"/><Relationship Id="rId10" Type="http://schemas.openxmlformats.org/officeDocument/2006/relationships/image" Target="../media/image153.wmf"/><Relationship Id="rId4" Type="http://schemas.openxmlformats.org/officeDocument/2006/relationships/image" Target="../media/image150.wmf"/><Relationship Id="rId9" Type="http://schemas.openxmlformats.org/officeDocument/2006/relationships/oleObject" Target="../embeddings/oleObject152.bin"/></Relationships>
</file>

<file path=ppt/slides/_rels/slide51.xml.rels><?xml version="1.0" encoding="UTF-8" standalone="yes"?>
<Relationships xmlns="http://schemas.openxmlformats.org/package/2006/relationships"><Relationship Id="rId8" Type="http://schemas.openxmlformats.org/officeDocument/2006/relationships/image" Target="../media/image156.wmf"/><Relationship Id="rId3" Type="http://schemas.openxmlformats.org/officeDocument/2006/relationships/oleObject" Target="../embeddings/oleObject153.bin"/><Relationship Id="rId7" Type="http://schemas.openxmlformats.org/officeDocument/2006/relationships/oleObject" Target="../embeddings/oleObject155.bin"/><Relationship Id="rId2" Type="http://schemas.openxmlformats.org/officeDocument/2006/relationships/slideLayout" Target="../slideLayouts/slideLayout2.xml"/><Relationship Id="rId1" Type="http://schemas.openxmlformats.org/officeDocument/2006/relationships/vmlDrawing" Target="../drawings/vmlDrawing46.vml"/><Relationship Id="rId6" Type="http://schemas.openxmlformats.org/officeDocument/2006/relationships/image" Target="../media/image155.wmf"/><Relationship Id="rId5" Type="http://schemas.openxmlformats.org/officeDocument/2006/relationships/oleObject" Target="../embeddings/oleObject154.bin"/><Relationship Id="rId4" Type="http://schemas.openxmlformats.org/officeDocument/2006/relationships/image" Target="../media/image154.wmf"/></Relationships>
</file>

<file path=ppt/slides/_rels/slide52.xml.rels><?xml version="1.0" encoding="UTF-8" standalone="yes"?>
<Relationships xmlns="http://schemas.openxmlformats.org/package/2006/relationships"><Relationship Id="rId8" Type="http://schemas.openxmlformats.org/officeDocument/2006/relationships/image" Target="../media/image159.wmf"/><Relationship Id="rId13" Type="http://schemas.openxmlformats.org/officeDocument/2006/relationships/oleObject" Target="../embeddings/oleObject161.bin"/><Relationship Id="rId3" Type="http://schemas.openxmlformats.org/officeDocument/2006/relationships/oleObject" Target="../embeddings/oleObject156.bin"/><Relationship Id="rId7" Type="http://schemas.openxmlformats.org/officeDocument/2006/relationships/oleObject" Target="../embeddings/oleObject158.bin"/><Relationship Id="rId12" Type="http://schemas.openxmlformats.org/officeDocument/2006/relationships/image" Target="../media/image161.wmf"/><Relationship Id="rId2" Type="http://schemas.openxmlformats.org/officeDocument/2006/relationships/slideLayout" Target="../slideLayouts/slideLayout2.xml"/><Relationship Id="rId1" Type="http://schemas.openxmlformats.org/officeDocument/2006/relationships/vmlDrawing" Target="../drawings/vmlDrawing47.vml"/><Relationship Id="rId6" Type="http://schemas.openxmlformats.org/officeDocument/2006/relationships/image" Target="../media/image158.wmf"/><Relationship Id="rId11" Type="http://schemas.openxmlformats.org/officeDocument/2006/relationships/oleObject" Target="../embeddings/oleObject160.bin"/><Relationship Id="rId5" Type="http://schemas.openxmlformats.org/officeDocument/2006/relationships/oleObject" Target="../embeddings/oleObject157.bin"/><Relationship Id="rId10" Type="http://schemas.openxmlformats.org/officeDocument/2006/relationships/image" Target="../media/image160.wmf"/><Relationship Id="rId4" Type="http://schemas.openxmlformats.org/officeDocument/2006/relationships/image" Target="../media/image157.wmf"/><Relationship Id="rId9" Type="http://schemas.openxmlformats.org/officeDocument/2006/relationships/oleObject" Target="../embeddings/oleObject159.bin"/><Relationship Id="rId14" Type="http://schemas.openxmlformats.org/officeDocument/2006/relationships/image" Target="../media/image162.wmf"/></Relationships>
</file>

<file path=ppt/slides/_rels/slide53.xml.rels><?xml version="1.0" encoding="UTF-8" standalone="yes"?>
<Relationships xmlns="http://schemas.openxmlformats.org/package/2006/relationships"><Relationship Id="rId8" Type="http://schemas.openxmlformats.org/officeDocument/2006/relationships/image" Target="../media/image165.wmf"/><Relationship Id="rId3" Type="http://schemas.openxmlformats.org/officeDocument/2006/relationships/oleObject" Target="../embeddings/oleObject162.bin"/><Relationship Id="rId7" Type="http://schemas.openxmlformats.org/officeDocument/2006/relationships/oleObject" Target="../embeddings/oleObject164.bin"/><Relationship Id="rId2" Type="http://schemas.openxmlformats.org/officeDocument/2006/relationships/slideLayout" Target="../slideLayouts/slideLayout2.xml"/><Relationship Id="rId1" Type="http://schemas.openxmlformats.org/officeDocument/2006/relationships/vmlDrawing" Target="../drawings/vmlDrawing48.vml"/><Relationship Id="rId6" Type="http://schemas.openxmlformats.org/officeDocument/2006/relationships/image" Target="../media/image164.wmf"/><Relationship Id="rId5" Type="http://schemas.openxmlformats.org/officeDocument/2006/relationships/oleObject" Target="../embeddings/oleObject163.bin"/><Relationship Id="rId4" Type="http://schemas.openxmlformats.org/officeDocument/2006/relationships/image" Target="../media/image163.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65.bin"/><Relationship Id="rId2" Type="http://schemas.openxmlformats.org/officeDocument/2006/relationships/slideLayout" Target="../slideLayouts/slideLayout2.xml"/><Relationship Id="rId1" Type="http://schemas.openxmlformats.org/officeDocument/2006/relationships/vmlDrawing" Target="../drawings/vmlDrawing49.vml"/><Relationship Id="rId6" Type="http://schemas.openxmlformats.org/officeDocument/2006/relationships/image" Target="../media/image167.wmf"/><Relationship Id="rId5" Type="http://schemas.openxmlformats.org/officeDocument/2006/relationships/oleObject" Target="../embeddings/oleObject166.bin"/><Relationship Id="rId4" Type="http://schemas.openxmlformats.org/officeDocument/2006/relationships/image" Target="../media/image166.wmf"/></Relationships>
</file>

<file path=ppt/slides/_rels/slide55.xml.rels><?xml version="1.0" encoding="UTF-8" standalone="yes"?>
<Relationships xmlns="http://schemas.openxmlformats.org/package/2006/relationships"><Relationship Id="rId8" Type="http://schemas.openxmlformats.org/officeDocument/2006/relationships/image" Target="../media/image170.wmf"/><Relationship Id="rId3" Type="http://schemas.openxmlformats.org/officeDocument/2006/relationships/oleObject" Target="../embeddings/oleObject167.bin"/><Relationship Id="rId7" Type="http://schemas.openxmlformats.org/officeDocument/2006/relationships/oleObject" Target="../embeddings/oleObject169.bin"/><Relationship Id="rId12" Type="http://schemas.openxmlformats.org/officeDocument/2006/relationships/image" Target="../media/image172.wmf"/><Relationship Id="rId2" Type="http://schemas.openxmlformats.org/officeDocument/2006/relationships/slideLayout" Target="../slideLayouts/slideLayout2.xml"/><Relationship Id="rId1" Type="http://schemas.openxmlformats.org/officeDocument/2006/relationships/vmlDrawing" Target="../drawings/vmlDrawing50.vml"/><Relationship Id="rId6" Type="http://schemas.openxmlformats.org/officeDocument/2006/relationships/image" Target="../media/image169.wmf"/><Relationship Id="rId11" Type="http://schemas.openxmlformats.org/officeDocument/2006/relationships/oleObject" Target="../embeddings/oleObject171.bin"/><Relationship Id="rId5" Type="http://schemas.openxmlformats.org/officeDocument/2006/relationships/oleObject" Target="../embeddings/oleObject168.bin"/><Relationship Id="rId10" Type="http://schemas.openxmlformats.org/officeDocument/2006/relationships/image" Target="../media/image171.wmf"/><Relationship Id="rId4" Type="http://schemas.openxmlformats.org/officeDocument/2006/relationships/image" Target="../media/image168.wmf"/><Relationship Id="rId9" Type="http://schemas.openxmlformats.org/officeDocument/2006/relationships/oleObject" Target="../embeddings/oleObject170.bin"/></Relationships>
</file>

<file path=ppt/slides/_rels/slide56.xml.rels><?xml version="1.0" encoding="UTF-8" standalone="yes"?>
<Relationships xmlns="http://schemas.openxmlformats.org/package/2006/relationships"><Relationship Id="rId8" Type="http://schemas.openxmlformats.org/officeDocument/2006/relationships/image" Target="../media/image175.wmf"/><Relationship Id="rId3" Type="http://schemas.openxmlformats.org/officeDocument/2006/relationships/oleObject" Target="../embeddings/oleObject172.bin"/><Relationship Id="rId7" Type="http://schemas.openxmlformats.org/officeDocument/2006/relationships/oleObject" Target="../embeddings/oleObject174.bin"/><Relationship Id="rId2" Type="http://schemas.openxmlformats.org/officeDocument/2006/relationships/slideLayout" Target="../slideLayouts/slideLayout2.xml"/><Relationship Id="rId1" Type="http://schemas.openxmlformats.org/officeDocument/2006/relationships/vmlDrawing" Target="../drawings/vmlDrawing51.vml"/><Relationship Id="rId6" Type="http://schemas.openxmlformats.org/officeDocument/2006/relationships/image" Target="../media/image174.wmf"/><Relationship Id="rId5" Type="http://schemas.openxmlformats.org/officeDocument/2006/relationships/oleObject" Target="../embeddings/oleObject173.bin"/><Relationship Id="rId4" Type="http://schemas.openxmlformats.org/officeDocument/2006/relationships/image" Target="../media/image173.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178.wmf"/><Relationship Id="rId13" Type="http://schemas.openxmlformats.org/officeDocument/2006/relationships/oleObject" Target="../embeddings/oleObject180.bin"/><Relationship Id="rId18" Type="http://schemas.openxmlformats.org/officeDocument/2006/relationships/image" Target="../media/image183.wmf"/><Relationship Id="rId3" Type="http://schemas.openxmlformats.org/officeDocument/2006/relationships/oleObject" Target="../embeddings/oleObject175.bin"/><Relationship Id="rId7" Type="http://schemas.openxmlformats.org/officeDocument/2006/relationships/oleObject" Target="../embeddings/oleObject177.bin"/><Relationship Id="rId12" Type="http://schemas.openxmlformats.org/officeDocument/2006/relationships/image" Target="../media/image180.wmf"/><Relationship Id="rId17" Type="http://schemas.openxmlformats.org/officeDocument/2006/relationships/oleObject" Target="../embeddings/oleObject182.bin"/><Relationship Id="rId2" Type="http://schemas.openxmlformats.org/officeDocument/2006/relationships/slideLayout" Target="../slideLayouts/slideLayout2.xml"/><Relationship Id="rId16" Type="http://schemas.openxmlformats.org/officeDocument/2006/relationships/image" Target="../media/image182.wmf"/><Relationship Id="rId1" Type="http://schemas.openxmlformats.org/officeDocument/2006/relationships/vmlDrawing" Target="../drawings/vmlDrawing52.vml"/><Relationship Id="rId6" Type="http://schemas.openxmlformats.org/officeDocument/2006/relationships/image" Target="../media/image177.wmf"/><Relationship Id="rId11" Type="http://schemas.openxmlformats.org/officeDocument/2006/relationships/oleObject" Target="../embeddings/oleObject179.bin"/><Relationship Id="rId5" Type="http://schemas.openxmlformats.org/officeDocument/2006/relationships/oleObject" Target="../embeddings/oleObject176.bin"/><Relationship Id="rId15" Type="http://schemas.openxmlformats.org/officeDocument/2006/relationships/oleObject" Target="../embeddings/oleObject181.bin"/><Relationship Id="rId10" Type="http://schemas.openxmlformats.org/officeDocument/2006/relationships/image" Target="../media/image179.wmf"/><Relationship Id="rId4" Type="http://schemas.openxmlformats.org/officeDocument/2006/relationships/image" Target="../media/image176.wmf"/><Relationship Id="rId9" Type="http://schemas.openxmlformats.org/officeDocument/2006/relationships/oleObject" Target="../embeddings/oleObject178.bin"/><Relationship Id="rId14" Type="http://schemas.openxmlformats.org/officeDocument/2006/relationships/image" Target="../media/image181.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4.wmf"/><Relationship Id="rId3" Type="http://schemas.openxmlformats.org/officeDocument/2006/relationships/notesSlide" Target="../notesSlides/notesSlide6.xml"/><Relationship Id="rId7" Type="http://schemas.openxmlformats.org/officeDocument/2006/relationships/image" Target="../media/image11.wmf"/><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2.wmf"/><Relationship Id="rId1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7.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 y="152400"/>
            <a:ext cx="8991600" cy="1673352"/>
          </a:xfrm>
        </p:spPr>
        <p:txBody>
          <a:bodyPr>
            <a:normAutofit/>
          </a:bodyPr>
          <a:lstStyle/>
          <a:p>
            <a:pPr algn="ctr" eaLnBrk="1" fontAlgn="auto" hangingPunct="1">
              <a:spcAft>
                <a:spcPts val="0"/>
              </a:spcAft>
              <a:defRPr/>
            </a:pPr>
            <a:r>
              <a:rPr lang="en-US" sz="4000" dirty="0" smtClean="0"/>
              <a:t>Vectors</a:t>
            </a:r>
            <a:endParaRPr lang="en-US" sz="4000" dirty="0">
              <a:solidFill>
                <a:schemeClr val="accent1">
                  <a:satMod val="150000"/>
                </a:schemeClr>
              </a:solidFill>
              <a:latin typeface="Arial" panose="020B0604020202020204" pitchFamily="34" charset="0"/>
              <a:cs typeface="Arial" panose="020B0604020202020204" pitchFamily="34" charset="0"/>
            </a:endParaRPr>
          </a:p>
        </p:txBody>
      </p:sp>
      <p:sp>
        <p:nvSpPr>
          <p:cNvPr id="39939" name="Rectangle 3"/>
          <p:cNvSpPr>
            <a:spLocks noGrp="1" noChangeArrowheads="1"/>
          </p:cNvSpPr>
          <p:nvPr>
            <p:ph type="subTitle" idx="1"/>
          </p:nvPr>
        </p:nvSpPr>
        <p:spPr>
          <a:xfrm>
            <a:off x="0" y="2438400"/>
            <a:ext cx="9144000" cy="2590800"/>
          </a:xfrm>
        </p:spPr>
        <p:txBody>
          <a:bodyPr/>
          <a:lstStyle/>
          <a:p>
            <a:pPr algn="ctr" eaLnBrk="1" hangingPunct="1"/>
            <a:r>
              <a:rPr lang="en-US" altLang="en-US" sz="3600" dirty="0" err="1" smtClean="0"/>
              <a:t>Autar</a:t>
            </a:r>
            <a:r>
              <a:rPr lang="en-US" altLang="en-US" sz="3600" dirty="0" smtClean="0"/>
              <a:t>   Kaw</a:t>
            </a:r>
          </a:p>
          <a:p>
            <a:pPr algn="ctr" eaLnBrk="1" hangingPunct="1"/>
            <a:r>
              <a:rPr lang="en-US" altLang="en-US" sz="3600" dirty="0" smtClean="0"/>
              <a:t>Humberto </a:t>
            </a:r>
            <a:r>
              <a:rPr lang="en-US" altLang="en-US" sz="3600" dirty="0" err="1" smtClean="0"/>
              <a:t>Isaza</a:t>
            </a:r>
            <a:endParaRPr lang="en-US" altLang="en-US" sz="3600" dirty="0" smtClean="0"/>
          </a:p>
          <a:p>
            <a:pPr algn="ctr" eaLnBrk="1" hangingPunct="1"/>
            <a:endParaRPr lang="en-US" altLang="en-US" dirty="0" smtClean="0"/>
          </a:p>
          <a:p>
            <a:pPr algn="ctr" eaLnBrk="1" hangingPunct="1"/>
            <a:endParaRPr lang="en-US" altLang="en-US" dirty="0" smtClean="0"/>
          </a:p>
        </p:txBody>
      </p:sp>
      <p:sp>
        <p:nvSpPr>
          <p:cNvPr id="39940" name="TextBox 5"/>
          <p:cNvSpPr txBox="1">
            <a:spLocks noChangeArrowheads="1"/>
          </p:cNvSpPr>
          <p:nvPr/>
        </p:nvSpPr>
        <p:spPr bwMode="auto">
          <a:xfrm>
            <a:off x="457200" y="51816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a:solidFill>
                  <a:schemeClr val="bg1"/>
                </a:solidFill>
                <a:latin typeface="Corbel" pitchFamily="34" charset="0"/>
                <a:hlinkClick r:id="rId4"/>
              </a:rPr>
              <a:t>http://nm.MathForCollege.com</a:t>
            </a:r>
            <a:endParaRPr lang="en-US" altLang="en-US">
              <a:solidFill>
                <a:schemeClr val="bg1"/>
              </a:solidFill>
              <a:latin typeface="Corbel" pitchFamily="34" charset="0"/>
            </a:endParaRPr>
          </a:p>
          <a:p>
            <a:pPr algn="ctr" eaLnBrk="1" hangingPunct="1">
              <a:buSzPct val="80000"/>
            </a:pPr>
            <a:r>
              <a:rPr lang="en-US" altLang="en-US">
                <a:latin typeface="Corbel" pitchFamily="34" charset="0"/>
              </a:rPr>
              <a:t>Transforming Numerical Methods Education for STEM Undergraduates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3</a:t>
            </a:r>
            <a:endParaRPr lang="en-US" dirty="0"/>
          </a:p>
        </p:txBody>
      </p:sp>
      <p:sp>
        <p:nvSpPr>
          <p:cNvPr id="3" name="Content Placeholder 2"/>
          <p:cNvSpPr>
            <a:spLocks noGrp="1"/>
          </p:cNvSpPr>
          <p:nvPr>
            <p:ph idx="1"/>
          </p:nvPr>
        </p:nvSpPr>
        <p:spPr>
          <a:xfrm>
            <a:off x="457200" y="1752600"/>
            <a:ext cx="8001000" cy="4625975"/>
          </a:xfrm>
        </p:spPr>
        <p:txBody>
          <a:bodyPr/>
          <a:lstStyle/>
          <a:p>
            <a:r>
              <a:rPr lang="en-US" dirty="0"/>
              <a:t>Add the two </a:t>
            </a:r>
            <a:r>
              <a:rPr lang="en-US" dirty="0" smtClean="0"/>
              <a:t>vectors</a:t>
            </a:r>
            <a:endParaRPr lang="en-US" dirty="0"/>
          </a:p>
          <a:p>
            <a:endParaRPr lang="en-US" dirty="0" smtClean="0"/>
          </a:p>
          <a:p>
            <a:endParaRPr lang="en-US" dirty="0"/>
          </a:p>
          <a:p>
            <a:endParaRPr lang="en-US" dirty="0" smtClean="0"/>
          </a:p>
          <a:p>
            <a:endParaRPr lang="en-US" dirty="0"/>
          </a:p>
          <a:p>
            <a:endParaRPr lang="en-US" dirty="0" smtClean="0"/>
          </a:p>
          <a:p>
            <a:r>
              <a:rPr lang="en-US" dirty="0" smtClean="0"/>
              <a:t>and</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081499478"/>
              </p:ext>
            </p:extLst>
          </p:nvPr>
        </p:nvGraphicFramePr>
        <p:xfrm>
          <a:off x="1475509" y="2308167"/>
          <a:ext cx="685800" cy="1197033"/>
        </p:xfrm>
        <a:graphic>
          <a:graphicData uri="http://schemas.openxmlformats.org/presentationml/2006/ole">
            <mc:AlternateContent xmlns:mc="http://schemas.openxmlformats.org/markup-compatibility/2006">
              <mc:Choice xmlns:v="urn:schemas-microsoft-com:vml" Requires="v">
                <p:oleObj spid="_x0000_s117767" name="Equation" r:id="rId4" imgW="520700" imgH="914400" progId="Equation.3">
                  <p:embed/>
                </p:oleObj>
              </mc:Choice>
              <mc:Fallback>
                <p:oleObj name="Equation" r:id="rId4" imgW="520700" imgH="914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509" y="2308167"/>
                        <a:ext cx="685800" cy="1197033"/>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348599266"/>
              </p:ext>
            </p:extLst>
          </p:nvPr>
        </p:nvGraphicFramePr>
        <p:xfrm>
          <a:off x="1475509" y="3908367"/>
          <a:ext cx="810491" cy="1197033"/>
        </p:xfrm>
        <a:graphic>
          <a:graphicData uri="http://schemas.openxmlformats.org/presentationml/2006/ole">
            <mc:AlternateContent xmlns:mc="http://schemas.openxmlformats.org/markup-compatibility/2006">
              <mc:Choice xmlns:v="urn:schemas-microsoft-com:vml" Requires="v">
                <p:oleObj spid="_x0000_s117768" name="Equation" r:id="rId6" imgW="622300" imgH="914400" progId="Equation.3">
                  <p:embed/>
                </p:oleObj>
              </mc:Choice>
              <mc:Fallback>
                <p:oleObj name="Equation" r:id="rId6" imgW="622300" imgH="914400"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5509" y="3908367"/>
                        <a:ext cx="810491" cy="1197033"/>
                      </a:xfrm>
                      <a:prstGeom prst="rect">
                        <a:avLst/>
                      </a:prstGeom>
                      <a:noFill/>
                    </p:spPr>
                  </p:pic>
                </p:oleObj>
              </mc:Fallback>
            </mc:AlternateContent>
          </a:graphicData>
        </a:graphic>
      </p:graphicFrame>
      <p:sp>
        <p:nvSpPr>
          <p:cNvPr id="2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6473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3 (cont.)</a:t>
            </a:r>
            <a:endParaRPr lang="en-US" dirty="0"/>
          </a:p>
        </p:txBody>
      </p:sp>
      <p:sp>
        <p:nvSpPr>
          <p:cNvPr id="3" name="Content Placeholder 2"/>
          <p:cNvSpPr>
            <a:spLocks noGrp="1"/>
          </p:cNvSpPr>
          <p:nvPr>
            <p:ph idx="1"/>
          </p:nvPr>
        </p:nvSpPr>
        <p:spPr>
          <a:xfrm>
            <a:off x="457200" y="1752600"/>
            <a:ext cx="8001000" cy="4625975"/>
          </a:xfrm>
        </p:spPr>
        <p:txBody>
          <a:bodyPr/>
          <a:lstStyle/>
          <a:p>
            <a:r>
              <a:rPr lang="en-US" b="1" dirty="0" smtClean="0"/>
              <a:t>Solution</a:t>
            </a:r>
            <a:endParaRPr lang="en-US"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0" name="Object 29"/>
          <p:cNvGraphicFramePr>
            <a:graphicFrameLocks noChangeAspect="1"/>
          </p:cNvGraphicFramePr>
          <p:nvPr>
            <p:extLst>
              <p:ext uri="{D42A27DB-BD31-4B8C-83A1-F6EECF244321}">
                <p14:modId xmlns:p14="http://schemas.microsoft.com/office/powerpoint/2010/main" val="3997480644"/>
              </p:ext>
            </p:extLst>
          </p:nvPr>
        </p:nvGraphicFramePr>
        <p:xfrm>
          <a:off x="1143000" y="2314574"/>
          <a:ext cx="1524000" cy="1134139"/>
        </p:xfrm>
        <a:graphic>
          <a:graphicData uri="http://schemas.openxmlformats.org/presentationml/2006/ole">
            <mc:AlternateContent xmlns:mc="http://schemas.openxmlformats.org/markup-compatibility/2006">
              <mc:Choice xmlns:v="urn:schemas-microsoft-com:vml" Requires="v">
                <p:oleObj spid="_x0000_s118800" name="Equation" r:id="rId4" imgW="1231900" imgH="914400" progId="Equation.3">
                  <p:embed/>
                </p:oleObj>
              </mc:Choice>
              <mc:Fallback>
                <p:oleObj name="Equation" r:id="rId4" imgW="1231900" imgH="9144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314574"/>
                        <a:ext cx="1524000" cy="1134139"/>
                      </a:xfrm>
                      <a:prstGeom prst="rect">
                        <a:avLst/>
                      </a:prstGeom>
                      <a:noFill/>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806934792"/>
              </p:ext>
            </p:extLst>
          </p:nvPr>
        </p:nvGraphicFramePr>
        <p:xfrm>
          <a:off x="1617921" y="3590260"/>
          <a:ext cx="744279" cy="1134140"/>
        </p:xfrm>
        <a:graphic>
          <a:graphicData uri="http://schemas.openxmlformats.org/presentationml/2006/ole">
            <mc:AlternateContent xmlns:mc="http://schemas.openxmlformats.org/markup-compatibility/2006">
              <mc:Choice xmlns:v="urn:schemas-microsoft-com:vml" Requires="v">
                <p:oleObj spid="_x0000_s118801" name="Equation" r:id="rId6" imgW="596900" imgH="914400" progId="Equation.3">
                  <p:embed/>
                </p:oleObj>
              </mc:Choice>
              <mc:Fallback>
                <p:oleObj name="Equation" r:id="rId6" imgW="596900" imgH="9144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7921" y="3590260"/>
                        <a:ext cx="744279" cy="1134140"/>
                      </a:xfrm>
                      <a:prstGeom prst="rect">
                        <a:avLst/>
                      </a:prstGeom>
                      <a:noFill/>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1504821366"/>
              </p:ext>
            </p:extLst>
          </p:nvPr>
        </p:nvGraphicFramePr>
        <p:xfrm>
          <a:off x="1676400" y="4876800"/>
          <a:ext cx="472558" cy="1134139"/>
        </p:xfrm>
        <a:graphic>
          <a:graphicData uri="http://schemas.openxmlformats.org/presentationml/2006/ole">
            <mc:AlternateContent xmlns:mc="http://schemas.openxmlformats.org/markup-compatibility/2006">
              <mc:Choice xmlns:v="urn:schemas-microsoft-com:vml" Requires="v">
                <p:oleObj spid="_x0000_s118802" name="Equation" r:id="rId8" imgW="381000" imgH="914400" progId="Equation.3">
                  <p:embed/>
                </p:oleObj>
              </mc:Choice>
              <mc:Fallback>
                <p:oleObj name="Equation" r:id="rId8" imgW="381000" imgH="9144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4876800"/>
                        <a:ext cx="472558" cy="1134139"/>
                      </a:xfrm>
                      <a:prstGeom prst="rect">
                        <a:avLst/>
                      </a:prstGeom>
                      <a:noFill/>
                    </p:spPr>
                  </p:pic>
                </p:oleObj>
              </mc:Fallback>
            </mc:AlternateContent>
          </a:graphicData>
        </a:graphic>
      </p:graphicFrame>
      <p:sp>
        <p:nvSpPr>
          <p:cNvPr id="3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2"/>
          <p:cNvSpPr>
            <a:spLocks noChangeArrowheads="1"/>
          </p:cNvSpPr>
          <p:nvPr/>
        </p:nvSpPr>
        <p:spPr bwMode="auto">
          <a:xfrm>
            <a:off x="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48224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4</a:t>
            </a:r>
            <a:endParaRPr lang="en-US" dirty="0"/>
          </a:p>
        </p:txBody>
      </p:sp>
      <p:sp>
        <p:nvSpPr>
          <p:cNvPr id="3" name="Content Placeholder 2"/>
          <p:cNvSpPr>
            <a:spLocks noGrp="1"/>
          </p:cNvSpPr>
          <p:nvPr>
            <p:ph idx="1"/>
          </p:nvPr>
        </p:nvSpPr>
        <p:spPr>
          <a:xfrm>
            <a:off x="457200" y="1752600"/>
            <a:ext cx="8001000" cy="4625975"/>
          </a:xfrm>
        </p:spPr>
        <p:txBody>
          <a:bodyPr/>
          <a:lstStyle/>
          <a:p>
            <a:r>
              <a:rPr lang="en-US" dirty="0"/>
              <a:t>A store sells three brands of tires: </a:t>
            </a:r>
            <a:r>
              <a:rPr lang="en-US" dirty="0" err="1"/>
              <a:t>Tirestone</a:t>
            </a:r>
            <a:r>
              <a:rPr lang="en-US" dirty="0"/>
              <a:t>, Michigan and Copper.  In quarter 1, the sales are given by the column </a:t>
            </a:r>
            <a:r>
              <a:rPr lang="en-US" dirty="0" smtClean="0"/>
              <a:t>vector</a:t>
            </a:r>
          </a:p>
          <a:p>
            <a:endParaRPr lang="en-US" dirty="0"/>
          </a:p>
          <a:p>
            <a:endParaRPr lang="en-US" dirty="0" smtClean="0"/>
          </a:p>
          <a:p>
            <a:endParaRPr lang="en-US" dirty="0"/>
          </a:p>
          <a:p>
            <a:endParaRPr lang="en-US" dirty="0" smtClean="0"/>
          </a:p>
          <a:p>
            <a:r>
              <a:rPr lang="en-US" dirty="0"/>
              <a:t>where the rows represent the three brands of tires sold – </a:t>
            </a:r>
            <a:r>
              <a:rPr lang="en-US" dirty="0" err="1"/>
              <a:t>Tirestone</a:t>
            </a:r>
            <a:r>
              <a:rPr lang="en-US" dirty="0"/>
              <a:t>, Michigan and Copper respectively.  In quarter 2, the sales are given </a:t>
            </a:r>
            <a:r>
              <a:rPr lang="en-US" dirty="0" smtClean="0"/>
              <a:t>by</a:t>
            </a:r>
          </a:p>
          <a:p>
            <a:endParaRPr lang="en-US" dirty="0"/>
          </a:p>
          <a:p>
            <a:endParaRPr lang="en-US" dirty="0" smtClean="0"/>
          </a:p>
          <a:p>
            <a:endParaRPr lang="en-US" dirty="0" smtClean="0"/>
          </a:p>
          <a:p>
            <a:endParaRPr lang="en-US" dirty="0"/>
          </a:p>
          <a:p>
            <a:endParaRPr lang="en-US" dirty="0" smtClean="0"/>
          </a:p>
          <a:p>
            <a:r>
              <a:rPr lang="en-US" dirty="0"/>
              <a:t>What is the total sale of each brand of tire in the first half of the year?</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2"/>
          <p:cNvSpPr>
            <a:spLocks noChangeArrowheads="1"/>
          </p:cNvSpPr>
          <p:nvPr/>
        </p:nvSpPr>
        <p:spPr bwMode="auto">
          <a:xfrm>
            <a:off x="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41512313"/>
              </p:ext>
            </p:extLst>
          </p:nvPr>
        </p:nvGraphicFramePr>
        <p:xfrm>
          <a:off x="2133600" y="2490716"/>
          <a:ext cx="838200" cy="938284"/>
        </p:xfrm>
        <a:graphic>
          <a:graphicData uri="http://schemas.openxmlformats.org/presentationml/2006/ole">
            <mc:AlternateContent xmlns:mc="http://schemas.openxmlformats.org/markup-compatibility/2006">
              <mc:Choice xmlns:v="urn:schemas-microsoft-com:vml" Requires="v">
                <p:oleObj spid="_x0000_s119815" name="Equation" r:id="rId4" imgW="634725" imgH="710891" progId="Equation.3">
                  <p:embed/>
                </p:oleObj>
              </mc:Choice>
              <mc:Fallback>
                <p:oleObj name="Equation" r:id="rId4" imgW="634725" imgH="710891"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490716"/>
                        <a:ext cx="838200" cy="938284"/>
                      </a:xfrm>
                      <a:prstGeom prst="rect">
                        <a:avLst/>
                      </a:prstGeom>
                      <a:noFill/>
                    </p:spPr>
                  </p:pic>
                </p:oleObj>
              </mc:Fallback>
            </mc:AlternateContent>
          </a:graphicData>
        </a:graphic>
      </p:graphicFrame>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470055927"/>
              </p:ext>
            </p:extLst>
          </p:nvPr>
        </p:nvGraphicFramePr>
        <p:xfrm>
          <a:off x="2209800" y="4167188"/>
          <a:ext cx="838200" cy="938284"/>
        </p:xfrm>
        <a:graphic>
          <a:graphicData uri="http://schemas.openxmlformats.org/presentationml/2006/ole">
            <mc:AlternateContent xmlns:mc="http://schemas.openxmlformats.org/markup-compatibility/2006">
              <mc:Choice xmlns:v="urn:schemas-microsoft-com:vml" Requires="v">
                <p:oleObj spid="_x0000_s119816" name="Equation" r:id="rId6" imgW="634725" imgH="710891" progId="Equation.3">
                  <p:embed/>
                </p:oleObj>
              </mc:Choice>
              <mc:Fallback>
                <p:oleObj name="Equation" r:id="rId6" imgW="634725" imgH="710891"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167188"/>
                        <a:ext cx="838200" cy="938284"/>
                      </a:xfrm>
                      <a:prstGeom prst="rect">
                        <a:avLst/>
                      </a:prstGeom>
                      <a:noFill/>
                    </p:spPr>
                  </p:pic>
                </p:oleObj>
              </mc:Fallback>
            </mc:AlternateContent>
          </a:graphicData>
        </a:graphic>
      </p:graphicFrame>
    </p:spTree>
    <p:extLst>
      <p:ext uri="{BB962C8B-B14F-4D97-AF65-F5344CB8AC3E}">
        <p14:creationId xmlns:p14="http://schemas.microsoft.com/office/powerpoint/2010/main" val="3503984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4 (cont.)</a:t>
            </a:r>
            <a:endParaRPr lang="en-US" dirty="0"/>
          </a:p>
        </p:txBody>
      </p:sp>
      <p:sp>
        <p:nvSpPr>
          <p:cNvPr id="3" name="Content Placeholder 2"/>
          <p:cNvSpPr>
            <a:spLocks noGrp="1"/>
          </p:cNvSpPr>
          <p:nvPr>
            <p:ph idx="1"/>
          </p:nvPr>
        </p:nvSpPr>
        <p:spPr>
          <a:xfrm>
            <a:off x="457200" y="1546225"/>
            <a:ext cx="8001000" cy="4625975"/>
          </a:xfrm>
        </p:spPr>
        <p:txBody>
          <a:bodyPr/>
          <a:lstStyle/>
          <a:p>
            <a:r>
              <a:rPr lang="en-US" b="1" dirty="0" smtClean="0"/>
              <a:t>Solution</a:t>
            </a:r>
            <a:endParaRPr lang="en-US" dirty="0" smtClean="0"/>
          </a:p>
          <a:p>
            <a:r>
              <a:rPr lang="en-US" dirty="0"/>
              <a:t>The total sales would be given </a:t>
            </a:r>
            <a:r>
              <a:rPr lang="en-US" dirty="0" smtClean="0"/>
              <a:t>by</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a:t>So the number of </a:t>
            </a:r>
            <a:r>
              <a:rPr lang="en-US" dirty="0" err="1"/>
              <a:t>Tirestone</a:t>
            </a:r>
            <a:r>
              <a:rPr lang="en-US" dirty="0"/>
              <a:t> tires sold is 45, Michigan is 15 and Copper is 12 in the first half of the year.</a:t>
            </a:r>
          </a:p>
          <a:p>
            <a:endParaRPr lang="en-US" dirty="0"/>
          </a:p>
          <a:p>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2"/>
          <p:cNvSpPr>
            <a:spLocks noChangeArrowheads="1"/>
          </p:cNvSpPr>
          <p:nvPr/>
        </p:nvSpPr>
        <p:spPr bwMode="auto">
          <a:xfrm>
            <a:off x="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954971499"/>
              </p:ext>
            </p:extLst>
          </p:nvPr>
        </p:nvGraphicFramePr>
        <p:xfrm>
          <a:off x="1676401" y="2209800"/>
          <a:ext cx="896566" cy="283723"/>
        </p:xfrm>
        <a:graphic>
          <a:graphicData uri="http://schemas.openxmlformats.org/presentationml/2006/ole">
            <mc:AlternateContent xmlns:mc="http://schemas.openxmlformats.org/markup-compatibility/2006">
              <mc:Choice xmlns:v="urn:schemas-microsoft-com:vml" Requires="v">
                <p:oleObj spid="_x0000_s120848" name="Equation" r:id="rId4" imgW="748975" imgH="241195" progId="Equation.3">
                  <p:embed/>
                </p:oleObj>
              </mc:Choice>
              <mc:Fallback>
                <p:oleObj name="Equation" r:id="rId4" imgW="748975" imgH="241195"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1" y="2209800"/>
                        <a:ext cx="896566" cy="283723"/>
                      </a:xfrm>
                      <a:prstGeom prst="rect">
                        <a:avLst/>
                      </a:prstGeom>
                      <a:noFill/>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819692632"/>
              </p:ext>
            </p:extLst>
          </p:nvPr>
        </p:nvGraphicFramePr>
        <p:xfrm>
          <a:off x="1828800" y="2590800"/>
          <a:ext cx="1044103" cy="851171"/>
        </p:xfrm>
        <a:graphic>
          <a:graphicData uri="http://schemas.openxmlformats.org/presentationml/2006/ole">
            <mc:AlternateContent xmlns:mc="http://schemas.openxmlformats.org/markup-compatibility/2006">
              <mc:Choice xmlns:v="urn:schemas-microsoft-com:vml" Requires="v">
                <p:oleObj spid="_x0000_s120849" name="Equation" r:id="rId6" imgW="876300" imgH="711200" progId="Equation.3">
                  <p:embed/>
                </p:oleObj>
              </mc:Choice>
              <mc:Fallback>
                <p:oleObj name="Equation" r:id="rId6" imgW="876300" imgH="711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2590800"/>
                        <a:ext cx="1044103" cy="851171"/>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257717877"/>
              </p:ext>
            </p:extLst>
          </p:nvPr>
        </p:nvGraphicFramePr>
        <p:xfrm>
          <a:off x="1828801" y="3581400"/>
          <a:ext cx="896566" cy="851170"/>
        </p:xfrm>
        <a:graphic>
          <a:graphicData uri="http://schemas.openxmlformats.org/presentationml/2006/ole">
            <mc:AlternateContent xmlns:mc="http://schemas.openxmlformats.org/markup-compatibility/2006">
              <mc:Choice xmlns:v="urn:schemas-microsoft-com:vml" Requires="v">
                <p:oleObj spid="_x0000_s120850" name="Equation" r:id="rId8" imgW="748975" imgH="710891" progId="Equation.3">
                  <p:embed/>
                </p:oleObj>
              </mc:Choice>
              <mc:Fallback>
                <p:oleObj name="Equation" r:id="rId8" imgW="748975" imgH="710891"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1" y="3581400"/>
                        <a:ext cx="896566" cy="851170"/>
                      </a:xfrm>
                      <a:prstGeom prst="rect">
                        <a:avLst/>
                      </a:prstGeom>
                      <a:noFill/>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413111672"/>
              </p:ext>
            </p:extLst>
          </p:nvPr>
        </p:nvGraphicFramePr>
        <p:xfrm>
          <a:off x="1828800" y="4572000"/>
          <a:ext cx="533400" cy="851170"/>
        </p:xfrm>
        <a:graphic>
          <a:graphicData uri="http://schemas.openxmlformats.org/presentationml/2006/ole">
            <mc:AlternateContent xmlns:mc="http://schemas.openxmlformats.org/markup-compatibility/2006">
              <mc:Choice xmlns:v="urn:schemas-microsoft-com:vml" Requires="v">
                <p:oleObj spid="_x0000_s120851" name="Equation" r:id="rId10" imgW="444307" imgH="710891" progId="Equation.3">
                  <p:embed/>
                </p:oleObj>
              </mc:Choice>
              <mc:Fallback>
                <p:oleObj name="Equation" r:id="rId10" imgW="444307" imgH="710891"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28800" y="4572000"/>
                        <a:ext cx="533400" cy="851170"/>
                      </a:xfrm>
                      <a:prstGeom prst="rect">
                        <a:avLst/>
                      </a:prstGeom>
                      <a:noFill/>
                    </p:spPr>
                  </p:pic>
                </p:oleObj>
              </mc:Fallback>
            </mc:AlternateContent>
          </a:graphicData>
        </a:graphic>
      </p:graphicFrame>
      <p:sp>
        <p:nvSpPr>
          <p:cNvPr id="3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9"/>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0"/>
          <p:cNvSpPr>
            <a:spLocks noChangeArrowheads="1"/>
          </p:cNvSpPr>
          <p:nvPr/>
        </p:nvSpPr>
        <p:spPr bwMode="auto">
          <a:xfrm>
            <a:off x="0" y="1866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11"/>
          <p:cNvSpPr>
            <a:spLocks noChangeArrowheads="1"/>
          </p:cNvSpPr>
          <p:nvPr/>
        </p:nvSpPr>
        <p:spPr bwMode="auto">
          <a:xfrm>
            <a:off x="0" y="3038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119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What is a null </a:t>
            </a:r>
            <a:r>
              <a:rPr lang="en-US">
                <a:latin typeface="+mj-lt"/>
              </a:rPr>
              <a:t>vector</a:t>
            </a:r>
            <a:r>
              <a:rPr lang="en-US" smtClean="0">
                <a:latin typeface="+mj-lt"/>
              </a:rPr>
              <a:t>?</a:t>
            </a:r>
            <a:endParaRPr lang="en-US" dirty="0">
              <a:latin typeface="+mj-lt"/>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2"/>
          <p:cNvSpPr>
            <a:spLocks noChangeArrowheads="1"/>
          </p:cNvSpPr>
          <p:nvPr/>
        </p:nvSpPr>
        <p:spPr bwMode="auto">
          <a:xfrm>
            <a:off x="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9"/>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0"/>
          <p:cNvSpPr>
            <a:spLocks noChangeArrowheads="1"/>
          </p:cNvSpPr>
          <p:nvPr/>
        </p:nvSpPr>
        <p:spPr bwMode="auto">
          <a:xfrm>
            <a:off x="0" y="1866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11"/>
          <p:cNvSpPr>
            <a:spLocks noChangeArrowheads="1"/>
          </p:cNvSpPr>
          <p:nvPr/>
        </p:nvSpPr>
        <p:spPr bwMode="auto">
          <a:xfrm>
            <a:off x="0" y="3038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Content Placeholder 11"/>
          <p:cNvSpPr>
            <a:spLocks noGrp="1"/>
          </p:cNvSpPr>
          <p:nvPr>
            <p:ph idx="1"/>
          </p:nvPr>
        </p:nvSpPr>
        <p:spPr>
          <a:xfrm>
            <a:off x="457200" y="1927225"/>
            <a:ext cx="8229600" cy="4625975"/>
          </a:xfrm>
        </p:spPr>
        <p:txBody>
          <a:bodyPr/>
          <a:lstStyle/>
          <a:p>
            <a:r>
              <a:rPr lang="en-US" dirty="0"/>
              <a:t>A null vector is where all the components of the vector are zero.</a:t>
            </a:r>
          </a:p>
          <a:p>
            <a:endParaRPr lang="en-US" dirty="0"/>
          </a:p>
        </p:txBody>
      </p:sp>
    </p:spTree>
    <p:extLst>
      <p:ext uri="{BB962C8B-B14F-4D97-AF65-F5344CB8AC3E}">
        <p14:creationId xmlns:p14="http://schemas.microsoft.com/office/powerpoint/2010/main" val="1655060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5</a:t>
            </a:r>
            <a:endParaRPr lang="en-US" dirty="0">
              <a:latin typeface="+mj-lt"/>
            </a:endParaRPr>
          </a:p>
        </p:txBody>
      </p:sp>
      <p:sp>
        <p:nvSpPr>
          <p:cNvPr id="3" name="Content Placeholder 2"/>
          <p:cNvSpPr>
            <a:spLocks noGrp="1"/>
          </p:cNvSpPr>
          <p:nvPr>
            <p:ph idx="1"/>
          </p:nvPr>
        </p:nvSpPr>
        <p:spPr/>
        <p:txBody>
          <a:bodyPr/>
          <a:lstStyle/>
          <a:p>
            <a:r>
              <a:rPr lang="en-US" dirty="0"/>
              <a:t>Give an example of a null vector or zero vector.</a:t>
            </a:r>
          </a:p>
          <a:p>
            <a:endParaRPr lang="en-US" dirty="0" smtClean="0"/>
          </a:p>
          <a:p>
            <a:r>
              <a:rPr lang="en-US" b="1" dirty="0" smtClean="0"/>
              <a:t>Solution</a:t>
            </a:r>
          </a:p>
          <a:p>
            <a:endParaRPr lang="en-US" b="1" dirty="0" smtClean="0"/>
          </a:p>
          <a:p>
            <a:r>
              <a:rPr lang="en-US" dirty="0" smtClean="0"/>
              <a:t>The vector</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Is an example of a zero or null vector</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00883009"/>
              </p:ext>
            </p:extLst>
          </p:nvPr>
        </p:nvGraphicFramePr>
        <p:xfrm>
          <a:off x="1524000" y="3293533"/>
          <a:ext cx="381000" cy="1354667"/>
        </p:xfrm>
        <a:graphic>
          <a:graphicData uri="http://schemas.openxmlformats.org/presentationml/2006/ole">
            <mc:AlternateContent xmlns:mc="http://schemas.openxmlformats.org/markup-compatibility/2006">
              <mc:Choice xmlns:v="urn:schemas-microsoft-com:vml" Requires="v">
                <p:oleObj spid="_x0000_s121860" name="Equation" r:id="rId3" imgW="254000" imgH="914400" progId="Equation.3">
                  <p:embed/>
                </p:oleObj>
              </mc:Choice>
              <mc:Fallback>
                <p:oleObj name="Equation" r:id="rId3" imgW="2540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293533"/>
                        <a:ext cx="381000" cy="1354667"/>
                      </a:xfrm>
                      <a:prstGeom prst="rect">
                        <a:avLst/>
                      </a:prstGeom>
                      <a:noFill/>
                    </p:spPr>
                  </p:pic>
                </p:oleObj>
              </mc:Fallback>
            </mc:AlternateContent>
          </a:graphicData>
        </a:graphic>
      </p:graphicFrame>
    </p:spTree>
    <p:extLst>
      <p:ext uri="{BB962C8B-B14F-4D97-AF65-F5344CB8AC3E}">
        <p14:creationId xmlns:p14="http://schemas.microsoft.com/office/powerpoint/2010/main" val="130241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What is a unit vector</a:t>
            </a:r>
            <a:r>
              <a:rPr lang="en-US" dirty="0" smtClean="0">
                <a:latin typeface="+mj-lt"/>
              </a:rPr>
              <a:t>?</a:t>
            </a:r>
            <a:endParaRPr lang="en-US" dirty="0">
              <a:latin typeface="+mj-lt"/>
            </a:endParaRPr>
          </a:p>
        </p:txBody>
      </p:sp>
      <p:sp>
        <p:nvSpPr>
          <p:cNvPr id="3" name="Content Placeholder 2"/>
          <p:cNvSpPr>
            <a:spLocks noGrp="1"/>
          </p:cNvSpPr>
          <p:nvPr>
            <p:ph idx="1"/>
          </p:nvPr>
        </p:nvSpPr>
        <p:spPr/>
        <p:txBody>
          <a:bodyPr/>
          <a:lstStyle/>
          <a:p>
            <a:r>
              <a:rPr lang="en-US" dirty="0"/>
              <a:t>A unit vector    </a:t>
            </a:r>
            <a:r>
              <a:rPr lang="en-US" dirty="0" smtClean="0"/>
              <a:t> </a:t>
            </a:r>
            <a:r>
              <a:rPr lang="en-US" dirty="0"/>
              <a:t>is defined </a:t>
            </a:r>
            <a:r>
              <a:rPr lang="en-US" dirty="0" smtClean="0"/>
              <a:t>as</a:t>
            </a:r>
          </a:p>
          <a:p>
            <a:endParaRPr lang="en-US" dirty="0"/>
          </a:p>
          <a:p>
            <a:endParaRPr lang="en-US" dirty="0" smtClean="0"/>
          </a:p>
          <a:p>
            <a:endParaRPr lang="en-US" dirty="0"/>
          </a:p>
          <a:p>
            <a:endParaRPr lang="en-US" dirty="0" smtClean="0"/>
          </a:p>
          <a:p>
            <a:endParaRPr lang="en-US" dirty="0"/>
          </a:p>
          <a:p>
            <a:r>
              <a:rPr lang="en-US" dirty="0" smtClean="0"/>
              <a:t>where</a:t>
            </a:r>
            <a:endParaRPr lang="en-US" dirty="0"/>
          </a:p>
          <a:p>
            <a:endParaRPr lang="en-US" dirty="0"/>
          </a:p>
        </p:txBody>
      </p:sp>
      <p:pic>
        <p:nvPicPr>
          <p:cNvPr id="1239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905000"/>
            <a:ext cx="161926" cy="21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3943433666"/>
              </p:ext>
            </p:extLst>
          </p:nvPr>
        </p:nvGraphicFramePr>
        <p:xfrm>
          <a:off x="1726741" y="2328153"/>
          <a:ext cx="711659" cy="1100847"/>
        </p:xfrm>
        <a:graphic>
          <a:graphicData uri="http://schemas.openxmlformats.org/presentationml/2006/ole">
            <mc:AlternateContent xmlns:mc="http://schemas.openxmlformats.org/markup-compatibility/2006">
              <mc:Choice xmlns:v="urn:schemas-microsoft-com:vml" Requires="v">
                <p:oleObj spid="_x0000_s123913" name="Equation" r:id="rId4" imgW="609600" imgH="939800" progId="Equation.3">
                  <p:embed/>
                </p:oleObj>
              </mc:Choice>
              <mc:Fallback>
                <p:oleObj name="Equation" r:id="rId4" imgW="609600" imgH="939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6741" y="2328153"/>
                        <a:ext cx="711659" cy="1100847"/>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70089852"/>
              </p:ext>
            </p:extLst>
          </p:nvPr>
        </p:nvGraphicFramePr>
        <p:xfrm>
          <a:off x="1685924" y="4074890"/>
          <a:ext cx="1990419" cy="344710"/>
        </p:xfrm>
        <a:graphic>
          <a:graphicData uri="http://schemas.openxmlformats.org/presentationml/2006/ole">
            <mc:AlternateContent xmlns:mc="http://schemas.openxmlformats.org/markup-compatibility/2006">
              <mc:Choice xmlns:v="urn:schemas-microsoft-com:vml" Requires="v">
                <p:oleObj spid="_x0000_s123914" name="Equation" r:id="rId6" imgW="1701800" imgH="292100" progId="Equation.3">
                  <p:embed/>
                </p:oleObj>
              </mc:Choice>
              <mc:Fallback>
                <p:oleObj name="Equation" r:id="rId6" imgW="1701800" imgH="2921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5924" y="4074890"/>
                        <a:ext cx="1990419" cy="344710"/>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0226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6</a:t>
            </a:r>
            <a:endParaRPr lang="en-US" dirty="0">
              <a:latin typeface="+mj-lt"/>
            </a:endParaRPr>
          </a:p>
        </p:txBody>
      </p:sp>
      <p:sp>
        <p:nvSpPr>
          <p:cNvPr id="3" name="Content Placeholder 2"/>
          <p:cNvSpPr>
            <a:spLocks noGrp="1"/>
          </p:cNvSpPr>
          <p:nvPr>
            <p:ph idx="1"/>
          </p:nvPr>
        </p:nvSpPr>
        <p:spPr/>
        <p:txBody>
          <a:bodyPr/>
          <a:lstStyle/>
          <a:p>
            <a:r>
              <a:rPr lang="en-US" dirty="0"/>
              <a:t>Give examples of 3-dimensional unit column vectors.</a:t>
            </a:r>
          </a:p>
          <a:p>
            <a:endParaRPr lang="en-US" dirty="0" smtClean="0"/>
          </a:p>
          <a:p>
            <a:endParaRPr lang="en-US" dirty="0"/>
          </a:p>
          <a:p>
            <a:r>
              <a:rPr lang="en-US" b="1" dirty="0" smtClean="0"/>
              <a:t>Solution </a:t>
            </a:r>
          </a:p>
          <a:p>
            <a:endParaRPr lang="en-US" b="1" dirty="0"/>
          </a:p>
          <a:p>
            <a:r>
              <a:rPr lang="en-US" dirty="0" smtClean="0"/>
              <a:t>Examples include</a:t>
            </a:r>
          </a:p>
          <a:p>
            <a:endParaRPr lang="en-US" dirty="0"/>
          </a:p>
          <a:p>
            <a:endParaRPr lang="en-US" dirty="0" smtClean="0"/>
          </a:p>
          <a:p>
            <a:endParaRPr lang="en-US" dirty="0"/>
          </a:p>
          <a:p>
            <a:r>
              <a:rPr lang="en-US" dirty="0" smtClean="0"/>
              <a:t>		             etc.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75570627"/>
              </p:ext>
            </p:extLst>
          </p:nvPr>
        </p:nvGraphicFramePr>
        <p:xfrm>
          <a:off x="1371600" y="3810000"/>
          <a:ext cx="1676400" cy="1521838"/>
        </p:xfrm>
        <a:graphic>
          <a:graphicData uri="http://schemas.openxmlformats.org/presentationml/2006/ole">
            <mc:AlternateContent xmlns:mc="http://schemas.openxmlformats.org/markup-compatibility/2006">
              <mc:Choice xmlns:v="urn:schemas-microsoft-com:vml" Requires="v">
                <p:oleObj spid="_x0000_s124932" name="Equation" r:id="rId3" imgW="1346200" imgH="1219200" progId="Equation.3">
                  <p:embed/>
                </p:oleObj>
              </mc:Choice>
              <mc:Fallback>
                <p:oleObj name="Equation" r:id="rId3" imgW="1346200" imgH="1219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810000"/>
                        <a:ext cx="1676400" cy="1521838"/>
                      </a:xfrm>
                      <a:prstGeom prst="rect">
                        <a:avLst/>
                      </a:prstGeom>
                      <a:noFill/>
                    </p:spPr>
                  </p:pic>
                </p:oleObj>
              </mc:Fallback>
            </mc:AlternateContent>
          </a:graphicData>
        </a:graphic>
      </p:graphicFrame>
    </p:spTree>
    <p:extLst>
      <p:ext uri="{BB962C8B-B14F-4D97-AF65-F5344CB8AC3E}">
        <p14:creationId xmlns:p14="http://schemas.microsoft.com/office/powerpoint/2010/main" val="216609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How do you multiply a vector by a scalar</a:t>
            </a:r>
            <a:r>
              <a:rPr lang="en-US" dirty="0" smtClean="0">
                <a:latin typeface="+mj-lt"/>
              </a:rPr>
              <a:t>?</a:t>
            </a:r>
            <a:endParaRPr lang="en-US" dirty="0">
              <a:latin typeface="+mj-lt"/>
            </a:endParaRPr>
          </a:p>
        </p:txBody>
      </p:sp>
      <p:sp>
        <p:nvSpPr>
          <p:cNvPr id="3" name="Content Placeholder 2"/>
          <p:cNvSpPr>
            <a:spLocks noGrp="1"/>
          </p:cNvSpPr>
          <p:nvPr>
            <p:ph idx="1"/>
          </p:nvPr>
        </p:nvSpPr>
        <p:spPr/>
        <p:txBody>
          <a:bodyPr/>
          <a:lstStyle/>
          <a:p>
            <a:r>
              <a:rPr lang="en-US" dirty="0" smtClean="0"/>
              <a:t>If </a:t>
            </a:r>
            <a:r>
              <a:rPr lang="en-US" i="1" dirty="0" smtClean="0"/>
              <a:t>k </a:t>
            </a:r>
            <a:r>
              <a:rPr lang="en-US" dirty="0" smtClean="0"/>
              <a:t> is a scalar and       is a </a:t>
            </a:r>
            <a:r>
              <a:rPr lang="en-US" i="1" dirty="0" smtClean="0"/>
              <a:t>n-</a:t>
            </a:r>
            <a:r>
              <a:rPr lang="en-US" dirty="0" smtClean="0"/>
              <a:t>dimensional vector, then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63506113"/>
              </p:ext>
            </p:extLst>
          </p:nvPr>
        </p:nvGraphicFramePr>
        <p:xfrm>
          <a:off x="1828799" y="2423161"/>
          <a:ext cx="960119" cy="1234439"/>
        </p:xfrm>
        <a:graphic>
          <a:graphicData uri="http://schemas.openxmlformats.org/presentationml/2006/ole">
            <mc:AlternateContent xmlns:mc="http://schemas.openxmlformats.org/markup-compatibility/2006">
              <mc:Choice xmlns:v="urn:schemas-microsoft-com:vml" Requires="v">
                <p:oleObj spid="_x0000_s125962" name="Equation" r:id="rId3" imgW="736600" imgH="939800" progId="Equation.3">
                  <p:embed/>
                </p:oleObj>
              </mc:Choice>
              <mc:Fallback>
                <p:oleObj name="Equation" r:id="rId3" imgW="736600" imgH="939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799" y="2423161"/>
                        <a:ext cx="960119" cy="1234439"/>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86256859"/>
              </p:ext>
            </p:extLst>
          </p:nvPr>
        </p:nvGraphicFramePr>
        <p:xfrm>
          <a:off x="2133600" y="3870961"/>
          <a:ext cx="685800" cy="1234439"/>
        </p:xfrm>
        <a:graphic>
          <a:graphicData uri="http://schemas.openxmlformats.org/presentationml/2006/ole">
            <mc:AlternateContent xmlns:mc="http://schemas.openxmlformats.org/markup-compatibility/2006">
              <mc:Choice xmlns:v="urn:schemas-microsoft-com:vml" Requires="v">
                <p:oleObj spid="_x0000_s125963" name="Equation" r:id="rId5" imgW="520474" imgH="939392" progId="Equation.3">
                  <p:embed/>
                </p:oleObj>
              </mc:Choice>
              <mc:Fallback>
                <p:oleObj name="Equation" r:id="rId5" imgW="520474" imgH="939392"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870961"/>
                        <a:ext cx="685800" cy="1234439"/>
                      </a:xfrm>
                      <a:prstGeom prst="rect">
                        <a:avLst/>
                      </a:prstGeom>
                      <a:noFill/>
                    </p:spPr>
                  </p:pic>
                </p:oleObj>
              </mc:Fallback>
            </mc:AlternateContent>
          </a:graphicData>
        </a:graphic>
      </p:graphicFrame>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031783095"/>
              </p:ext>
            </p:extLst>
          </p:nvPr>
        </p:nvGraphicFramePr>
        <p:xfrm>
          <a:off x="2438400" y="1833562"/>
          <a:ext cx="228600" cy="300038"/>
        </p:xfrm>
        <a:graphic>
          <a:graphicData uri="http://schemas.openxmlformats.org/presentationml/2006/ole">
            <mc:AlternateContent xmlns:mc="http://schemas.openxmlformats.org/markup-compatibility/2006">
              <mc:Choice xmlns:v="urn:schemas-microsoft-com:vml" Requires="v">
                <p:oleObj spid="_x0000_s125964" name="Equation" r:id="rId7" imgW="152268" imgH="203024" progId="Equation.3">
                  <p:embed/>
                </p:oleObj>
              </mc:Choice>
              <mc:Fallback>
                <p:oleObj name="Equation" r:id="rId7" imgW="152268" imgH="203024"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1833562"/>
                        <a:ext cx="228600" cy="300038"/>
                      </a:xfrm>
                      <a:prstGeom prst="rect">
                        <a:avLst/>
                      </a:prstGeom>
                      <a:noFill/>
                    </p:spPr>
                  </p:pic>
                </p:oleObj>
              </mc:Fallback>
            </mc:AlternateContent>
          </a:graphicData>
        </a:graphic>
      </p:graphicFrame>
    </p:spTree>
    <p:extLst>
      <p:ext uri="{BB962C8B-B14F-4D97-AF65-F5344CB8AC3E}">
        <p14:creationId xmlns:p14="http://schemas.microsoft.com/office/powerpoint/2010/main" val="2851807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7</a:t>
            </a:r>
            <a:endParaRPr lang="en-US" dirty="0">
              <a:latin typeface="+mj-lt"/>
            </a:endParaRPr>
          </a:p>
        </p:txBody>
      </p:sp>
      <p:sp>
        <p:nvSpPr>
          <p:cNvPr id="3" name="Content Placeholder 2"/>
          <p:cNvSpPr>
            <a:spLocks noGrp="1"/>
          </p:cNvSpPr>
          <p:nvPr>
            <p:ph idx="1"/>
          </p:nvPr>
        </p:nvSpPr>
        <p:spPr>
          <a:xfrm>
            <a:off x="457200" y="1828800"/>
            <a:ext cx="8229600" cy="4625975"/>
          </a:xfrm>
        </p:spPr>
        <p:txBody>
          <a:bodyPr/>
          <a:lstStyle/>
          <a:p>
            <a:r>
              <a:rPr lang="en-US" dirty="0" smtClean="0"/>
              <a:t>What is       if</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49649201"/>
              </p:ext>
            </p:extLst>
          </p:nvPr>
        </p:nvGraphicFramePr>
        <p:xfrm>
          <a:off x="1371600" y="1905000"/>
          <a:ext cx="304800" cy="266700"/>
        </p:xfrm>
        <a:graphic>
          <a:graphicData uri="http://schemas.openxmlformats.org/presentationml/2006/ole">
            <mc:AlternateContent xmlns:mc="http://schemas.openxmlformats.org/markup-compatibility/2006">
              <mc:Choice xmlns:v="urn:schemas-microsoft-com:vml" Requires="v">
                <p:oleObj spid="_x0000_s126983" name="Equation" r:id="rId3" imgW="228501" imgH="203112" progId="Equation.3">
                  <p:embed/>
                </p:oleObj>
              </mc:Choice>
              <mc:Fallback>
                <p:oleObj name="Equation" r:id="rId3" imgW="228501"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905000"/>
                        <a:ext cx="304800" cy="26670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560632345"/>
              </p:ext>
            </p:extLst>
          </p:nvPr>
        </p:nvGraphicFramePr>
        <p:xfrm>
          <a:off x="1600200" y="2590800"/>
          <a:ext cx="838200" cy="1030574"/>
        </p:xfrm>
        <a:graphic>
          <a:graphicData uri="http://schemas.openxmlformats.org/presentationml/2006/ole">
            <mc:AlternateContent xmlns:mc="http://schemas.openxmlformats.org/markup-compatibility/2006">
              <mc:Choice xmlns:v="urn:schemas-microsoft-com:vml" Requires="v">
                <p:oleObj spid="_x0000_s126984" name="Equation" r:id="rId5" imgW="583947" imgH="710891" progId="Equation.3">
                  <p:embed/>
                </p:oleObj>
              </mc:Choice>
              <mc:Fallback>
                <p:oleObj name="Equation" r:id="rId5" imgW="583947"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2590800"/>
                        <a:ext cx="838200" cy="1030574"/>
                      </a:xfrm>
                      <a:prstGeom prst="rect">
                        <a:avLst/>
                      </a:prstGeom>
                      <a:noFill/>
                    </p:spPr>
                  </p:pic>
                </p:oleObj>
              </mc:Fallback>
            </mc:AlternateContent>
          </a:graphicData>
        </a:graphic>
      </p:graphicFrame>
    </p:spTree>
    <p:extLst>
      <p:ext uri="{BB962C8B-B14F-4D97-AF65-F5344CB8AC3E}">
        <p14:creationId xmlns:p14="http://schemas.microsoft.com/office/powerpoint/2010/main" val="319861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77200" cy="2133600"/>
          </a:xfrm>
        </p:spPr>
        <p:txBody>
          <a:bodyPr>
            <a:noAutofit/>
          </a:bodyPr>
          <a:lstStyle/>
          <a:p>
            <a:pPr algn="ctr"/>
            <a:r>
              <a:rPr lang="en-US" sz="4800" dirty="0"/>
              <a:t>Unary Matrix Operations</a:t>
            </a:r>
          </a:p>
        </p:txBody>
      </p:sp>
      <p:sp>
        <p:nvSpPr>
          <p:cNvPr id="40963" name="TextBox 3"/>
          <p:cNvSpPr txBox="1">
            <a:spLocks noChangeArrowheads="1"/>
          </p:cNvSpPr>
          <p:nvPr/>
        </p:nvSpPr>
        <p:spPr bwMode="auto">
          <a:xfrm>
            <a:off x="2286000" y="5410200"/>
            <a:ext cx="419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dirty="0">
                <a:solidFill>
                  <a:schemeClr val="bg1"/>
                </a:solidFill>
                <a:latin typeface="Corbel" pitchFamily="34" charset="0"/>
                <a:hlinkClick r:id="rId3"/>
              </a:rPr>
              <a:t>http://nm.MathForCollege.com</a:t>
            </a:r>
            <a:endParaRPr lang="en-US" altLang="en-US" dirty="0">
              <a:solidFill>
                <a:schemeClr val="bg1"/>
              </a:solidFill>
              <a:latin typeface="Corbel" pitchFamily="34" charset="0"/>
            </a:endParaRPr>
          </a:p>
          <a:p>
            <a:pPr eaLnBrk="1" hangingPunct="1"/>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7 (cont.)</a:t>
            </a:r>
            <a:endParaRPr lang="en-US" dirty="0">
              <a:latin typeface="+mj-lt"/>
            </a:endParaRPr>
          </a:p>
        </p:txBody>
      </p:sp>
      <p:sp>
        <p:nvSpPr>
          <p:cNvPr id="3" name="Content Placeholder 2"/>
          <p:cNvSpPr>
            <a:spLocks noGrp="1"/>
          </p:cNvSpPr>
          <p:nvPr>
            <p:ph idx="1"/>
          </p:nvPr>
        </p:nvSpPr>
        <p:spPr>
          <a:xfrm>
            <a:off x="457200" y="1828800"/>
            <a:ext cx="8229600" cy="4625975"/>
          </a:xfrm>
        </p:spPr>
        <p:txBody>
          <a:bodyPr/>
          <a:lstStyle/>
          <a:p>
            <a:r>
              <a:rPr lang="en-US" b="1" dirty="0" smtClean="0"/>
              <a:t>Solution</a:t>
            </a:r>
            <a:endParaRPr lang="en-US"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090194322"/>
              </p:ext>
            </p:extLst>
          </p:nvPr>
        </p:nvGraphicFramePr>
        <p:xfrm>
          <a:off x="1295400" y="2343150"/>
          <a:ext cx="1024647" cy="972766"/>
        </p:xfrm>
        <a:graphic>
          <a:graphicData uri="http://schemas.openxmlformats.org/presentationml/2006/ole">
            <mc:AlternateContent xmlns:mc="http://schemas.openxmlformats.org/markup-compatibility/2006">
              <mc:Choice xmlns:v="urn:schemas-microsoft-com:vml" Requires="v">
                <p:oleObj spid="_x0000_s128010" name="Equation" r:id="rId3" imgW="748975" imgH="710891" progId="Equation.3">
                  <p:embed/>
                </p:oleObj>
              </mc:Choice>
              <mc:Fallback>
                <p:oleObj name="Equation" r:id="rId3" imgW="748975" imgH="710891"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43150"/>
                        <a:ext cx="1024647" cy="972766"/>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96399951"/>
              </p:ext>
            </p:extLst>
          </p:nvPr>
        </p:nvGraphicFramePr>
        <p:xfrm>
          <a:off x="1619655" y="3523034"/>
          <a:ext cx="894945" cy="972766"/>
        </p:xfrm>
        <a:graphic>
          <a:graphicData uri="http://schemas.openxmlformats.org/presentationml/2006/ole">
            <mc:AlternateContent xmlns:mc="http://schemas.openxmlformats.org/markup-compatibility/2006">
              <mc:Choice xmlns:v="urn:schemas-microsoft-com:vml" Requires="v">
                <p:oleObj spid="_x0000_s128011" name="Equation" r:id="rId5" imgW="660113" imgH="710891" progId="Equation.3">
                  <p:embed/>
                </p:oleObj>
              </mc:Choice>
              <mc:Fallback>
                <p:oleObj name="Equation" r:id="rId5" imgW="660113" imgH="710891"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55" y="3523034"/>
                        <a:ext cx="894945" cy="972766"/>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44149998"/>
              </p:ext>
            </p:extLst>
          </p:nvPr>
        </p:nvGraphicFramePr>
        <p:xfrm>
          <a:off x="1600200" y="4742234"/>
          <a:ext cx="609600" cy="972766"/>
        </p:xfrm>
        <a:graphic>
          <a:graphicData uri="http://schemas.openxmlformats.org/presentationml/2006/ole">
            <mc:AlternateContent xmlns:mc="http://schemas.openxmlformats.org/markup-compatibility/2006">
              <mc:Choice xmlns:v="urn:schemas-microsoft-com:vml" Requires="v">
                <p:oleObj spid="_x0000_s128012" name="Equation" r:id="rId7" imgW="444307" imgH="710891" progId="Equation.3">
                  <p:embed/>
                </p:oleObj>
              </mc:Choice>
              <mc:Fallback>
                <p:oleObj name="Equation" r:id="rId7" imgW="444307" imgH="710891"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4742234"/>
                        <a:ext cx="609600" cy="972766"/>
                      </a:xfrm>
                      <a:prstGeom prst="rect">
                        <a:avLst/>
                      </a:prstGeom>
                      <a:noFill/>
                    </p:spPr>
                  </p:pic>
                </p:oleObj>
              </mc:Fallback>
            </mc:AlternateContent>
          </a:graphicData>
        </a:graphic>
      </p:graphicFrame>
      <p:sp>
        <p:nvSpPr>
          <p:cNvPr id="11"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5"/>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6"/>
          <p:cNvSpPr>
            <a:spLocks noChangeArrowheads="1"/>
          </p:cNvSpPr>
          <p:nvPr/>
        </p:nvSpPr>
        <p:spPr bwMode="auto">
          <a:xfrm>
            <a:off x="0"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9949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Example 8</a:t>
            </a:r>
            <a:endParaRPr lang="en-US">
              <a:latin typeface="+mj-lt"/>
            </a:endParaRPr>
          </a:p>
        </p:txBody>
      </p:sp>
      <p:sp>
        <p:nvSpPr>
          <p:cNvPr id="3" name="Content Placeholder 2"/>
          <p:cNvSpPr>
            <a:spLocks noGrp="1"/>
          </p:cNvSpPr>
          <p:nvPr>
            <p:ph idx="1"/>
          </p:nvPr>
        </p:nvSpPr>
        <p:spPr/>
        <p:txBody>
          <a:bodyPr/>
          <a:lstStyle/>
          <a:p>
            <a:r>
              <a:rPr lang="en-US" dirty="0"/>
              <a:t>A store sells three brands of tires: </a:t>
            </a:r>
            <a:r>
              <a:rPr lang="en-US" dirty="0" err="1"/>
              <a:t>Tirestone</a:t>
            </a:r>
            <a:r>
              <a:rPr lang="en-US" dirty="0"/>
              <a:t>, Michigan and Copper.  In quarter 1, the sales are given by the column vector</a:t>
            </a:r>
          </a:p>
          <a:p>
            <a:endParaRPr lang="en-US" dirty="0" smtClean="0"/>
          </a:p>
          <a:p>
            <a:endParaRPr lang="en-US" dirty="0"/>
          </a:p>
          <a:p>
            <a:endParaRPr lang="en-US" dirty="0" smtClean="0"/>
          </a:p>
          <a:p>
            <a:endParaRPr lang="en-US" dirty="0"/>
          </a:p>
          <a:p>
            <a:endParaRPr lang="en-US" dirty="0" smtClean="0"/>
          </a:p>
          <a:p>
            <a:r>
              <a:rPr lang="en-US" dirty="0"/>
              <a:t>If the goal is to increase the sales of all tires by at least 25% in the next quarter, how many of each brand should be sold?</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42115569"/>
              </p:ext>
            </p:extLst>
          </p:nvPr>
        </p:nvGraphicFramePr>
        <p:xfrm>
          <a:off x="1905000" y="2590800"/>
          <a:ext cx="838200" cy="1030574"/>
        </p:xfrm>
        <a:graphic>
          <a:graphicData uri="http://schemas.openxmlformats.org/presentationml/2006/ole">
            <mc:AlternateContent xmlns:mc="http://schemas.openxmlformats.org/markup-compatibility/2006">
              <mc:Choice xmlns:v="urn:schemas-microsoft-com:vml" Requires="v">
                <p:oleObj spid="_x0000_s129028" name="Equation" r:id="rId3" imgW="583947" imgH="710891" progId="Equation.3">
                  <p:embed/>
                </p:oleObj>
              </mc:Choice>
              <mc:Fallback>
                <p:oleObj name="Equation" r:id="rId3" imgW="583947"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90800"/>
                        <a:ext cx="838200" cy="1030574"/>
                      </a:xfrm>
                      <a:prstGeom prst="rect">
                        <a:avLst/>
                      </a:prstGeom>
                      <a:noFill/>
                    </p:spPr>
                  </p:pic>
                </p:oleObj>
              </mc:Fallback>
            </mc:AlternateContent>
          </a:graphicData>
        </a:graphic>
      </p:graphicFrame>
    </p:spTree>
    <p:extLst>
      <p:ext uri="{BB962C8B-B14F-4D97-AF65-F5344CB8AC3E}">
        <p14:creationId xmlns:p14="http://schemas.microsoft.com/office/powerpoint/2010/main" val="3575885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8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r>
              <a:rPr lang="en-US" dirty="0" smtClean="0"/>
              <a:t>Since </a:t>
            </a:r>
            <a:r>
              <a:rPr lang="en-US" dirty="0"/>
              <a:t>the goal is to increase the sales by 25%, one would multiply the      </a:t>
            </a:r>
            <a:r>
              <a:rPr lang="en-US" dirty="0" smtClean="0"/>
              <a:t>vector </a:t>
            </a:r>
            <a:r>
              <a:rPr lang="en-US" dirty="0"/>
              <a:t>by 1.25,</a:t>
            </a:r>
            <a:endParaRPr lang="en-US" b="1"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dirty="0"/>
              <a:t>Since the number of tires must be an integer, we can say that the goal of sales is</a:t>
            </a:r>
          </a:p>
          <a:p>
            <a:endParaRPr lang="en-US"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16806747"/>
              </p:ext>
            </p:extLst>
          </p:nvPr>
        </p:nvGraphicFramePr>
        <p:xfrm>
          <a:off x="7086600" y="2138362"/>
          <a:ext cx="228600" cy="300038"/>
        </p:xfrm>
        <a:graphic>
          <a:graphicData uri="http://schemas.openxmlformats.org/presentationml/2006/ole">
            <mc:AlternateContent xmlns:mc="http://schemas.openxmlformats.org/markup-compatibility/2006">
              <mc:Choice xmlns:v="urn:schemas-microsoft-com:vml" Requires="v">
                <p:oleObj spid="_x0000_s130062" name="Equation" r:id="rId3" imgW="152268" imgH="203024" progId="Equation.3">
                  <p:embed/>
                </p:oleObj>
              </mc:Choice>
              <mc:Fallback>
                <p:oleObj name="Equation" r:id="rId3" imgW="152268" imgH="2030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138362"/>
                        <a:ext cx="228600" cy="300038"/>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6091688"/>
              </p:ext>
            </p:extLst>
          </p:nvPr>
        </p:nvGraphicFramePr>
        <p:xfrm>
          <a:off x="2133600" y="2519795"/>
          <a:ext cx="1066800" cy="909205"/>
        </p:xfrm>
        <a:graphic>
          <a:graphicData uri="http://schemas.openxmlformats.org/presentationml/2006/ole">
            <mc:AlternateContent xmlns:mc="http://schemas.openxmlformats.org/markup-compatibility/2006">
              <mc:Choice xmlns:v="urn:schemas-microsoft-com:vml" Requires="v">
                <p:oleObj spid="_x0000_s130063" name="Equation" r:id="rId5" imgW="838200" imgH="711200" progId="Equation.3">
                  <p:embed/>
                </p:oleObj>
              </mc:Choice>
              <mc:Fallback>
                <p:oleObj name="Equation" r:id="rId5" imgW="838200" imgH="711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2519795"/>
                        <a:ext cx="1066800" cy="909205"/>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14574935"/>
              </p:ext>
            </p:extLst>
          </p:nvPr>
        </p:nvGraphicFramePr>
        <p:xfrm>
          <a:off x="2311977" y="3586595"/>
          <a:ext cx="812223" cy="909205"/>
        </p:xfrm>
        <a:graphic>
          <a:graphicData uri="http://schemas.openxmlformats.org/presentationml/2006/ole">
            <mc:AlternateContent xmlns:mc="http://schemas.openxmlformats.org/markup-compatibility/2006">
              <mc:Choice xmlns:v="urn:schemas-microsoft-com:vml" Requires="v">
                <p:oleObj spid="_x0000_s130064" name="Equation" r:id="rId7" imgW="634725" imgH="710891" progId="Equation.3">
                  <p:embed/>
                </p:oleObj>
              </mc:Choice>
              <mc:Fallback>
                <p:oleObj name="Equation" r:id="rId7" imgW="634725" imgH="710891"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11977" y="3586595"/>
                        <a:ext cx="812223" cy="909205"/>
                      </a:xfrm>
                      <a:prstGeom prst="rect">
                        <a:avLst/>
                      </a:prstGeom>
                      <a:noFill/>
                    </p:spPr>
                  </p:pic>
                </p:oleObj>
              </mc:Fallback>
            </mc:AlternateContent>
          </a:graphicData>
        </a:graphic>
      </p:graphicFrame>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7"/>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170231062"/>
              </p:ext>
            </p:extLst>
          </p:nvPr>
        </p:nvGraphicFramePr>
        <p:xfrm>
          <a:off x="2133600" y="4953000"/>
          <a:ext cx="739486" cy="909204"/>
        </p:xfrm>
        <a:graphic>
          <a:graphicData uri="http://schemas.openxmlformats.org/presentationml/2006/ole">
            <mc:AlternateContent xmlns:mc="http://schemas.openxmlformats.org/markup-compatibility/2006">
              <mc:Choice xmlns:v="urn:schemas-microsoft-com:vml" Requires="v">
                <p:oleObj spid="_x0000_s130065" name="Equation" r:id="rId9" imgW="583947" imgH="710891" progId="Equation.3">
                  <p:embed/>
                </p:oleObj>
              </mc:Choice>
              <mc:Fallback>
                <p:oleObj name="Equation" r:id="rId9" imgW="583947" imgH="710891"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0" y="4953000"/>
                        <a:ext cx="739486" cy="909204"/>
                      </a:xfrm>
                      <a:prstGeom prst="rect">
                        <a:avLst/>
                      </a:prstGeom>
                      <a:noFill/>
                    </p:spPr>
                  </p:pic>
                </p:oleObj>
              </mc:Fallback>
            </mc:AlternateContent>
          </a:graphicData>
        </a:graphic>
      </p:graphicFrame>
    </p:spTree>
    <p:extLst>
      <p:ext uri="{BB962C8B-B14F-4D97-AF65-F5344CB8AC3E}">
        <p14:creationId xmlns:p14="http://schemas.microsoft.com/office/powerpoint/2010/main" val="2821154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What do you mean by a linear combination of vectors?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4"/>
          <p:cNvSpPr>
            <a:spLocks noGrp="1"/>
          </p:cNvSpPr>
          <p:nvPr>
            <p:ph idx="1"/>
          </p:nvPr>
        </p:nvSpPr>
        <p:spPr/>
        <p:txBody>
          <a:bodyPr/>
          <a:lstStyle/>
          <a:p>
            <a:r>
              <a:rPr lang="en-US" dirty="0" smtClean="0"/>
              <a:t>Given</a:t>
            </a:r>
          </a:p>
          <a:p>
            <a:endParaRPr lang="en-US" dirty="0"/>
          </a:p>
          <a:p>
            <a:endParaRPr lang="en-US" dirty="0" smtClean="0"/>
          </a:p>
          <a:p>
            <a:r>
              <a:rPr lang="en-US" dirty="0"/>
              <a:t>as </a:t>
            </a:r>
            <a:r>
              <a:rPr lang="en-US" i="1" dirty="0"/>
              <a:t>m</a:t>
            </a:r>
            <a:r>
              <a:rPr lang="en-US" dirty="0"/>
              <a:t> vectors of same dimension </a:t>
            </a:r>
            <a:r>
              <a:rPr lang="en-US" i="1" dirty="0"/>
              <a:t>n</a:t>
            </a:r>
            <a:r>
              <a:rPr lang="en-US" dirty="0"/>
              <a:t>, and if </a:t>
            </a:r>
            <a:r>
              <a:rPr lang="en-US" i="1" dirty="0"/>
              <a:t>k</a:t>
            </a:r>
            <a:r>
              <a:rPr lang="en-US" i="1" baseline="-25000" dirty="0"/>
              <a:t>1</a:t>
            </a:r>
            <a:r>
              <a:rPr lang="en-US" i="1" dirty="0"/>
              <a:t>, k</a:t>
            </a:r>
            <a:r>
              <a:rPr lang="en-US" i="1" baseline="-25000" dirty="0"/>
              <a:t>2</a:t>
            </a:r>
            <a:r>
              <a:rPr lang="en-US" i="1" dirty="0"/>
              <a:t>,…, k</a:t>
            </a:r>
            <a:r>
              <a:rPr lang="en-US" i="1" baseline="-25000" dirty="0"/>
              <a:t>m</a:t>
            </a:r>
            <a:r>
              <a:rPr lang="en-US" dirty="0"/>
              <a:t> are scalars, </a:t>
            </a:r>
            <a:r>
              <a:rPr lang="en-US" dirty="0" smtClean="0"/>
              <a:t>then</a:t>
            </a:r>
          </a:p>
          <a:p>
            <a:endParaRPr lang="en-US" dirty="0"/>
          </a:p>
          <a:p>
            <a:endParaRPr lang="en-US" dirty="0" smtClean="0"/>
          </a:p>
          <a:p>
            <a:endParaRPr lang="en-US" dirty="0"/>
          </a:p>
          <a:p>
            <a:r>
              <a:rPr lang="en-US" dirty="0"/>
              <a:t>is a linear combination of the </a:t>
            </a:r>
            <a:r>
              <a:rPr lang="en-US" i="1" dirty="0"/>
              <a:t>m </a:t>
            </a:r>
            <a:r>
              <a:rPr lang="en-US" dirty="0"/>
              <a:t> vectors.</a:t>
            </a:r>
          </a:p>
          <a:p>
            <a:r>
              <a:rPr lang="en-US" dirty="0" smtClean="0"/>
              <a:t> </a:t>
            </a:r>
            <a:endParaRPr lang="en-US" dirty="0"/>
          </a:p>
          <a:p>
            <a:endParaRPr lang="en-US" dirty="0" smtClean="0"/>
          </a:p>
          <a:p>
            <a:endParaRPr lang="en-US" dirty="0"/>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1467767612"/>
              </p:ext>
            </p:extLst>
          </p:nvPr>
        </p:nvGraphicFramePr>
        <p:xfrm>
          <a:off x="1317625" y="2209800"/>
          <a:ext cx="1172986" cy="333375"/>
        </p:xfrm>
        <a:graphic>
          <a:graphicData uri="http://schemas.openxmlformats.org/presentationml/2006/ole">
            <mc:AlternateContent xmlns:mc="http://schemas.openxmlformats.org/markup-compatibility/2006">
              <mc:Choice xmlns:v="urn:schemas-microsoft-com:vml" Requires="v">
                <p:oleObj spid="_x0000_s131079" name="Equation" r:id="rId3" imgW="901309" imgH="253890" progId="Equation.3">
                  <p:embed/>
                </p:oleObj>
              </mc:Choice>
              <mc:Fallback>
                <p:oleObj name="Equation" r:id="rId3" imgW="901309"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7625" y="2209800"/>
                        <a:ext cx="1172986" cy="333375"/>
                      </a:xfrm>
                      <a:prstGeom prst="rect">
                        <a:avLst/>
                      </a:prstGeom>
                      <a:noFill/>
                    </p:spPr>
                  </p:pic>
                </p:oleObj>
              </mc:Fallback>
            </mc:AlternateContent>
          </a:graphicData>
        </a:graphic>
      </p:graphicFrame>
      <p:sp>
        <p:nvSpPr>
          <p:cNvPr id="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858209497"/>
              </p:ext>
            </p:extLst>
          </p:nvPr>
        </p:nvGraphicFramePr>
        <p:xfrm>
          <a:off x="1371600" y="3248025"/>
          <a:ext cx="2111375" cy="333375"/>
        </p:xfrm>
        <a:graphic>
          <a:graphicData uri="http://schemas.openxmlformats.org/presentationml/2006/ole">
            <mc:AlternateContent xmlns:mc="http://schemas.openxmlformats.org/markup-compatibility/2006">
              <mc:Choice xmlns:v="urn:schemas-microsoft-com:vml" Requires="v">
                <p:oleObj spid="_x0000_s131080" name="Equation" r:id="rId5" imgW="1625600" imgH="254000" progId="Equation.3">
                  <p:embed/>
                </p:oleObj>
              </mc:Choice>
              <mc:Fallback>
                <p:oleObj name="Equation" r:id="rId5" imgW="16256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248025"/>
                        <a:ext cx="2111375" cy="333375"/>
                      </a:xfrm>
                      <a:prstGeom prst="rect">
                        <a:avLst/>
                      </a:prstGeom>
                      <a:noFill/>
                    </p:spPr>
                  </p:pic>
                </p:oleObj>
              </mc:Fallback>
            </mc:AlternateContent>
          </a:graphicData>
        </a:graphic>
      </p:graphicFrame>
    </p:spTree>
    <p:extLst>
      <p:ext uri="{BB962C8B-B14F-4D97-AF65-F5344CB8AC3E}">
        <p14:creationId xmlns:p14="http://schemas.microsoft.com/office/powerpoint/2010/main" val="627505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Example 9</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4"/>
          <p:cNvSpPr>
            <a:spLocks noGrp="1"/>
          </p:cNvSpPr>
          <p:nvPr>
            <p:ph idx="1"/>
          </p:nvPr>
        </p:nvSpPr>
        <p:spPr/>
        <p:txBody>
          <a:bodyPr/>
          <a:lstStyle/>
          <a:p>
            <a:r>
              <a:rPr lang="en-US" dirty="0" smtClean="0"/>
              <a:t>Find the linear combinations</a:t>
            </a:r>
          </a:p>
          <a:p>
            <a:pPr marL="461962" indent="-342900">
              <a:buAutoNum type="alphaLcParenR"/>
            </a:pPr>
            <a:r>
              <a:rPr lang="en-US" dirty="0" smtClean="0"/>
              <a:t>       and</a:t>
            </a:r>
          </a:p>
          <a:p>
            <a:pPr marL="461962" indent="-342900">
              <a:buAutoNum type="alphaLcParenR"/>
            </a:pPr>
            <a:r>
              <a:rPr lang="en-US" dirty="0" smtClean="0"/>
              <a:t>  </a:t>
            </a:r>
            <a:endParaRPr lang="en-US" dirty="0"/>
          </a:p>
          <a:p>
            <a:r>
              <a:rPr lang="en-US" dirty="0" smtClean="0"/>
              <a:t>where </a:t>
            </a: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52479938"/>
              </p:ext>
            </p:extLst>
          </p:nvPr>
        </p:nvGraphicFramePr>
        <p:xfrm>
          <a:off x="838200" y="2133600"/>
          <a:ext cx="457200" cy="234176"/>
        </p:xfrm>
        <a:graphic>
          <a:graphicData uri="http://schemas.openxmlformats.org/presentationml/2006/ole">
            <mc:AlternateContent xmlns:mc="http://schemas.openxmlformats.org/markup-compatibility/2006">
              <mc:Choice xmlns:v="urn:schemas-microsoft-com:vml" Requires="v">
                <p:oleObj spid="_x0000_s132106" name="Equation" r:id="rId3" imgW="393529" imgH="203112" progId="Equation.3">
                  <p:embed/>
                </p:oleObj>
              </mc:Choice>
              <mc:Fallback>
                <p:oleObj name="Equation" r:id="rId3" imgW="393529"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133600"/>
                        <a:ext cx="457200" cy="234176"/>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72193839"/>
              </p:ext>
            </p:extLst>
          </p:nvPr>
        </p:nvGraphicFramePr>
        <p:xfrm>
          <a:off x="838200" y="2438400"/>
          <a:ext cx="836341" cy="256478"/>
        </p:xfrm>
        <a:graphic>
          <a:graphicData uri="http://schemas.openxmlformats.org/presentationml/2006/ole">
            <mc:AlternateContent xmlns:mc="http://schemas.openxmlformats.org/markup-compatibility/2006">
              <mc:Choice xmlns:v="urn:schemas-microsoft-com:vml" Requires="v">
                <p:oleObj spid="_x0000_s132107" name="Equation" r:id="rId5" imgW="710891" imgH="215806" progId="Equation.3">
                  <p:embed/>
                </p:oleObj>
              </mc:Choice>
              <mc:Fallback>
                <p:oleObj name="Equation" r:id="rId5" imgW="710891"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438400"/>
                        <a:ext cx="836341" cy="256478"/>
                      </a:xfrm>
                      <a:prstGeom prst="rect">
                        <a:avLst/>
                      </a:prstGeom>
                      <a:noFill/>
                    </p:spPr>
                  </p:pic>
                </p:oleObj>
              </mc:Fallback>
            </mc:AlternateContent>
          </a:graphicData>
        </a:graphic>
      </p:graphicFrame>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274860001"/>
              </p:ext>
            </p:extLst>
          </p:nvPr>
        </p:nvGraphicFramePr>
        <p:xfrm>
          <a:off x="1828800" y="3352800"/>
          <a:ext cx="2097024" cy="914400"/>
        </p:xfrm>
        <a:graphic>
          <a:graphicData uri="http://schemas.openxmlformats.org/presentationml/2006/ole">
            <mc:AlternateContent xmlns:mc="http://schemas.openxmlformats.org/markup-compatibility/2006">
              <mc:Choice xmlns:v="urn:schemas-microsoft-com:vml" Requires="v">
                <p:oleObj spid="_x0000_s132108" name="Equation" r:id="rId7" imgW="1638300" imgH="711200" progId="Equation.3">
                  <p:embed/>
                </p:oleObj>
              </mc:Choice>
              <mc:Fallback>
                <p:oleObj name="Equation" r:id="rId7" imgW="16383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352800"/>
                        <a:ext cx="2097024" cy="914400"/>
                      </a:xfrm>
                      <a:prstGeom prst="rect">
                        <a:avLst/>
                      </a:prstGeom>
                      <a:noFill/>
                    </p:spPr>
                  </p:pic>
                </p:oleObj>
              </mc:Fallback>
            </mc:AlternateContent>
          </a:graphicData>
        </a:graphic>
      </p:graphicFrame>
    </p:spTree>
    <p:extLst>
      <p:ext uri="{BB962C8B-B14F-4D97-AF65-F5344CB8AC3E}">
        <p14:creationId xmlns:p14="http://schemas.microsoft.com/office/powerpoint/2010/main" val="3340228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Example </a:t>
            </a:r>
            <a:r>
              <a:rPr lang="en-US" dirty="0" smtClean="0">
                <a:latin typeface="+mj-lt"/>
              </a:rPr>
              <a:t>9 (cont.) </a:t>
            </a:r>
            <a:endParaRPr lang="en-US" dirty="0">
              <a:latin typeface="+mj-lt"/>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4"/>
          <p:cNvSpPr>
            <a:spLocks noGrp="1"/>
          </p:cNvSpPr>
          <p:nvPr>
            <p:ph idx="1"/>
          </p:nvPr>
        </p:nvSpPr>
        <p:spPr/>
        <p:txBody>
          <a:bodyPr/>
          <a:lstStyle/>
          <a:p>
            <a:r>
              <a:rPr lang="en-US" b="1" dirty="0" smtClean="0"/>
              <a:t>Solution</a:t>
            </a:r>
          </a:p>
          <a:p>
            <a:endParaRPr lang="en-US" b="1" dirty="0"/>
          </a:p>
          <a:p>
            <a:r>
              <a:rPr lang="en-US" dirty="0" smtClean="0"/>
              <a:t>a) </a:t>
            </a: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1254142033"/>
              </p:ext>
            </p:extLst>
          </p:nvPr>
        </p:nvGraphicFramePr>
        <p:xfrm>
          <a:off x="1219200" y="2502144"/>
          <a:ext cx="1371600" cy="879231"/>
        </p:xfrm>
        <a:graphic>
          <a:graphicData uri="http://schemas.openxmlformats.org/presentationml/2006/ole">
            <mc:AlternateContent xmlns:mc="http://schemas.openxmlformats.org/markup-compatibility/2006">
              <mc:Choice xmlns:v="urn:schemas-microsoft-com:vml" Requires="v">
                <p:oleObj spid="_x0000_s133130" name="Equation" r:id="rId3" imgW="1117600" imgH="711200" progId="Equation.3">
                  <p:embed/>
                </p:oleObj>
              </mc:Choice>
              <mc:Fallback>
                <p:oleObj name="Equation" r:id="rId3" imgW="1117600" imgH="711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02144"/>
                        <a:ext cx="1371600" cy="879231"/>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747102901"/>
              </p:ext>
            </p:extLst>
          </p:nvPr>
        </p:nvGraphicFramePr>
        <p:xfrm>
          <a:off x="1723292" y="3657600"/>
          <a:ext cx="715108" cy="879231"/>
        </p:xfrm>
        <a:graphic>
          <a:graphicData uri="http://schemas.openxmlformats.org/presentationml/2006/ole">
            <mc:AlternateContent xmlns:mc="http://schemas.openxmlformats.org/markup-compatibility/2006">
              <mc:Choice xmlns:v="urn:schemas-microsoft-com:vml" Requires="v">
                <p:oleObj spid="_x0000_s133131" name="Equation" r:id="rId5" imgW="583947" imgH="710891" progId="Equation.3">
                  <p:embed/>
                </p:oleObj>
              </mc:Choice>
              <mc:Fallback>
                <p:oleObj name="Equation" r:id="rId5" imgW="583947" imgH="710891"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3292" y="3657600"/>
                        <a:ext cx="715108" cy="879231"/>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504751801"/>
              </p:ext>
            </p:extLst>
          </p:nvPr>
        </p:nvGraphicFramePr>
        <p:xfrm>
          <a:off x="1752600" y="4835769"/>
          <a:ext cx="457200" cy="879231"/>
        </p:xfrm>
        <a:graphic>
          <a:graphicData uri="http://schemas.openxmlformats.org/presentationml/2006/ole">
            <mc:AlternateContent xmlns:mc="http://schemas.openxmlformats.org/markup-compatibility/2006">
              <mc:Choice xmlns:v="urn:schemas-microsoft-com:vml" Requires="v">
                <p:oleObj spid="_x0000_s133132" name="Equation" r:id="rId7" imgW="368300" imgH="711200" progId="Equation.3">
                  <p:embed/>
                </p:oleObj>
              </mc:Choice>
              <mc:Fallback>
                <p:oleObj name="Equation" r:id="rId7" imgW="368300" imgH="7112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4835769"/>
                        <a:ext cx="457200" cy="879231"/>
                      </a:xfrm>
                      <a:prstGeom prst="rect">
                        <a:avLst/>
                      </a:prstGeom>
                      <a:noFill/>
                    </p:spPr>
                  </p:pic>
                </p:oleObj>
              </mc:Fallback>
            </mc:AlternateContent>
          </a:graphicData>
        </a:graphic>
      </p:graphicFrame>
      <p:sp>
        <p:nvSpPr>
          <p:cNvPr id="1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6"/>
          <p:cNvSpPr>
            <a:spLocks noChangeArrowheads="1"/>
          </p:cNvSpPr>
          <p:nvPr/>
        </p:nvSpPr>
        <p:spPr bwMode="auto">
          <a:xfrm>
            <a:off x="0" y="2343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85493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Example </a:t>
            </a:r>
            <a:r>
              <a:rPr lang="en-US" dirty="0" smtClean="0">
                <a:latin typeface="+mj-lt"/>
              </a:rPr>
              <a:t>9 (cont.) </a:t>
            </a:r>
            <a:endParaRPr lang="en-US" dirty="0">
              <a:latin typeface="+mj-lt"/>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4"/>
          <p:cNvSpPr>
            <a:spLocks noGrp="1"/>
          </p:cNvSpPr>
          <p:nvPr>
            <p:ph idx="1"/>
          </p:nvPr>
        </p:nvSpPr>
        <p:spPr/>
        <p:txBody>
          <a:bodyPr/>
          <a:lstStyle/>
          <a:p>
            <a:r>
              <a:rPr lang="en-US" b="1" dirty="0" smtClean="0"/>
              <a:t>Solution</a:t>
            </a:r>
          </a:p>
          <a:p>
            <a:endParaRPr lang="en-US" b="1" dirty="0"/>
          </a:p>
          <a:p>
            <a:r>
              <a:rPr lang="en-US" dirty="0"/>
              <a:t>b</a:t>
            </a:r>
            <a:r>
              <a:rPr lang="en-US" dirty="0" smtClean="0"/>
              <a:t>) </a:t>
            </a: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6"/>
          <p:cNvSpPr>
            <a:spLocks noChangeArrowheads="1"/>
          </p:cNvSpPr>
          <p:nvPr/>
        </p:nvSpPr>
        <p:spPr bwMode="auto">
          <a:xfrm>
            <a:off x="0" y="2343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48479874"/>
              </p:ext>
            </p:extLst>
          </p:nvPr>
        </p:nvGraphicFramePr>
        <p:xfrm>
          <a:off x="1295400" y="2533650"/>
          <a:ext cx="2209800" cy="845587"/>
        </p:xfrm>
        <a:graphic>
          <a:graphicData uri="http://schemas.openxmlformats.org/presentationml/2006/ole">
            <mc:AlternateContent xmlns:mc="http://schemas.openxmlformats.org/markup-compatibility/2006">
              <mc:Choice xmlns:v="urn:schemas-microsoft-com:vml" Requires="v">
                <p:oleObj spid="_x0000_s134154" name="Equation" r:id="rId3" imgW="1866900" imgH="711200" progId="Equation.3">
                  <p:embed/>
                </p:oleObj>
              </mc:Choice>
              <mc:Fallback>
                <p:oleObj name="Equation" r:id="rId3" imgW="1866900" imgH="711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533650"/>
                        <a:ext cx="2209800" cy="845587"/>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70248773"/>
              </p:ext>
            </p:extLst>
          </p:nvPr>
        </p:nvGraphicFramePr>
        <p:xfrm>
          <a:off x="2132045" y="3574013"/>
          <a:ext cx="992155" cy="845587"/>
        </p:xfrm>
        <a:graphic>
          <a:graphicData uri="http://schemas.openxmlformats.org/presentationml/2006/ole">
            <mc:AlternateContent xmlns:mc="http://schemas.openxmlformats.org/markup-compatibility/2006">
              <mc:Choice xmlns:v="urn:schemas-microsoft-com:vml" Requires="v">
                <p:oleObj spid="_x0000_s134155" name="Equation" r:id="rId5" imgW="838200" imgH="711200" progId="Equation.3">
                  <p:embed/>
                </p:oleObj>
              </mc:Choice>
              <mc:Fallback>
                <p:oleObj name="Equation" r:id="rId5" imgW="838200" imgH="711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045" y="3574013"/>
                        <a:ext cx="992155" cy="845587"/>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350603629"/>
              </p:ext>
            </p:extLst>
          </p:nvPr>
        </p:nvGraphicFramePr>
        <p:xfrm>
          <a:off x="2133600" y="4648200"/>
          <a:ext cx="665195" cy="845587"/>
        </p:xfrm>
        <a:graphic>
          <a:graphicData uri="http://schemas.openxmlformats.org/presentationml/2006/ole">
            <mc:AlternateContent xmlns:mc="http://schemas.openxmlformats.org/markup-compatibility/2006">
              <mc:Choice xmlns:v="urn:schemas-microsoft-com:vml" Requires="v">
                <p:oleObj spid="_x0000_s134156" name="Equation" r:id="rId7" imgW="558558" imgH="710891" progId="Equation.3">
                  <p:embed/>
                </p:oleObj>
              </mc:Choice>
              <mc:Fallback>
                <p:oleObj name="Equation" r:id="rId7" imgW="558558" imgH="710891"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4648200"/>
                        <a:ext cx="665195" cy="845587"/>
                      </a:xfrm>
                      <a:prstGeom prst="rect">
                        <a:avLst/>
                      </a:prstGeom>
                      <a:noFill/>
                    </p:spPr>
                  </p:pic>
                </p:oleObj>
              </mc:Fallback>
            </mc:AlternateContent>
          </a:graphicData>
        </a:graphic>
      </p:graphicFrame>
      <p:sp>
        <p:nvSpPr>
          <p:cNvPr id="2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5"/>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6"/>
          <p:cNvSpPr>
            <a:spLocks noChangeArrowheads="1"/>
          </p:cNvSpPr>
          <p:nvPr/>
        </p:nvSpPr>
        <p:spPr bwMode="auto">
          <a:xfrm>
            <a:off x="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7116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What do you mean by vectors being linearly independent</a:t>
            </a:r>
            <a:r>
              <a:rPr lang="en-US" dirty="0" smtClean="0">
                <a:latin typeface="+mj-lt"/>
              </a:rPr>
              <a:t>?</a:t>
            </a:r>
            <a:endParaRPr lang="en-US" dirty="0">
              <a:latin typeface="+mj-lt"/>
            </a:endParaRPr>
          </a:p>
        </p:txBody>
      </p:sp>
      <p:sp>
        <p:nvSpPr>
          <p:cNvPr id="3" name="Content Placeholder 2"/>
          <p:cNvSpPr>
            <a:spLocks noGrp="1"/>
          </p:cNvSpPr>
          <p:nvPr>
            <p:ph idx="1"/>
          </p:nvPr>
        </p:nvSpPr>
        <p:spPr/>
        <p:txBody>
          <a:bodyPr/>
          <a:lstStyle/>
          <a:p>
            <a:r>
              <a:rPr lang="en-US" dirty="0"/>
              <a:t>A set of vectors                  are considered to be linearly independent </a:t>
            </a:r>
            <a:r>
              <a:rPr lang="en-US" dirty="0" smtClean="0"/>
              <a:t>if</a:t>
            </a:r>
          </a:p>
          <a:p>
            <a:endParaRPr lang="en-US" dirty="0"/>
          </a:p>
          <a:p>
            <a:endParaRPr lang="en-US" dirty="0" smtClean="0"/>
          </a:p>
          <a:p>
            <a:endParaRPr lang="en-US" dirty="0"/>
          </a:p>
          <a:p>
            <a:r>
              <a:rPr lang="en-US" dirty="0" smtClean="0"/>
              <a:t>has only one solution of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406113661"/>
              </p:ext>
            </p:extLst>
          </p:nvPr>
        </p:nvGraphicFramePr>
        <p:xfrm>
          <a:off x="2133600" y="1905000"/>
          <a:ext cx="838200" cy="257175"/>
        </p:xfrm>
        <a:graphic>
          <a:graphicData uri="http://schemas.openxmlformats.org/presentationml/2006/ole">
            <mc:AlternateContent xmlns:mc="http://schemas.openxmlformats.org/markup-compatibility/2006">
              <mc:Choice xmlns:v="urn:schemas-microsoft-com:vml" Requires="v">
                <p:oleObj spid="_x0000_s135178" name="Equation" r:id="rId3" imgW="837836" imgH="253890" progId="Equation.3">
                  <p:embed/>
                </p:oleObj>
              </mc:Choice>
              <mc:Fallback>
                <p:oleObj name="Equation" r:id="rId3" imgW="837836"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905000"/>
                        <a:ext cx="83820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832426986"/>
              </p:ext>
            </p:extLst>
          </p:nvPr>
        </p:nvGraphicFramePr>
        <p:xfrm>
          <a:off x="1066800" y="2438400"/>
          <a:ext cx="2432403" cy="333375"/>
        </p:xfrm>
        <a:graphic>
          <a:graphicData uri="http://schemas.openxmlformats.org/presentationml/2006/ole">
            <mc:AlternateContent xmlns:mc="http://schemas.openxmlformats.org/markup-compatibility/2006">
              <mc:Choice xmlns:v="urn:schemas-microsoft-com:vml" Requires="v">
                <p:oleObj spid="_x0000_s135179" name="Equation" r:id="rId5" imgW="1879600" imgH="254000" progId="Equation.3">
                  <p:embed/>
                </p:oleObj>
              </mc:Choice>
              <mc:Fallback>
                <p:oleObj name="Equation" r:id="rId5" imgW="18796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2438400"/>
                        <a:ext cx="2432403" cy="333375"/>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716837812"/>
              </p:ext>
            </p:extLst>
          </p:nvPr>
        </p:nvGraphicFramePr>
        <p:xfrm>
          <a:off x="1143000" y="3437467"/>
          <a:ext cx="1839734" cy="296333"/>
        </p:xfrm>
        <a:graphic>
          <a:graphicData uri="http://schemas.openxmlformats.org/presentationml/2006/ole">
            <mc:AlternateContent xmlns:mc="http://schemas.openxmlformats.org/markup-compatibility/2006">
              <mc:Choice xmlns:v="urn:schemas-microsoft-com:vml" Requires="v">
                <p:oleObj spid="_x0000_s135180" name="Equation" r:id="rId7" imgW="1422400" imgH="228600" progId="Equation.3">
                  <p:embed/>
                </p:oleObj>
              </mc:Choice>
              <mc:Fallback>
                <p:oleObj name="Equation" r:id="rId7" imgW="14224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3437467"/>
                        <a:ext cx="1839734" cy="296333"/>
                      </a:xfrm>
                      <a:prstGeom prst="rect">
                        <a:avLst/>
                      </a:prstGeom>
                      <a:noFill/>
                    </p:spPr>
                  </p:pic>
                </p:oleObj>
              </mc:Fallback>
            </mc:AlternateContent>
          </a:graphicData>
        </a:graphic>
      </p:graphicFrame>
    </p:spTree>
    <p:extLst>
      <p:ext uri="{BB962C8B-B14F-4D97-AF65-F5344CB8AC3E}">
        <p14:creationId xmlns:p14="http://schemas.microsoft.com/office/powerpoint/2010/main" val="492423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10</a:t>
            </a:r>
            <a:endParaRPr lang="en-US" dirty="0">
              <a:latin typeface="+mj-lt"/>
            </a:endParaRPr>
          </a:p>
        </p:txBody>
      </p:sp>
      <p:sp>
        <p:nvSpPr>
          <p:cNvPr id="3" name="Content Placeholder 2"/>
          <p:cNvSpPr>
            <a:spLocks noGrp="1"/>
          </p:cNvSpPr>
          <p:nvPr>
            <p:ph idx="1"/>
          </p:nvPr>
        </p:nvSpPr>
        <p:spPr/>
        <p:txBody>
          <a:bodyPr/>
          <a:lstStyle/>
          <a:p>
            <a:r>
              <a:rPr lang="en-US" dirty="0"/>
              <a:t>Are the three vectors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linearly independent?</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659938264"/>
              </p:ext>
            </p:extLst>
          </p:nvPr>
        </p:nvGraphicFramePr>
        <p:xfrm>
          <a:off x="1362456" y="2514600"/>
          <a:ext cx="2523744" cy="914400"/>
        </p:xfrm>
        <a:graphic>
          <a:graphicData uri="http://schemas.openxmlformats.org/presentationml/2006/ole">
            <mc:AlternateContent xmlns:mc="http://schemas.openxmlformats.org/markup-compatibility/2006">
              <mc:Choice xmlns:v="urn:schemas-microsoft-com:vml" Requires="v">
                <p:oleObj spid="_x0000_s136196" name="Equation" r:id="rId3" imgW="1968500" imgH="711200" progId="Equation.3">
                  <p:embed/>
                </p:oleObj>
              </mc:Choice>
              <mc:Fallback>
                <p:oleObj name="Equation" r:id="rId3" imgW="19685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456" y="2514600"/>
                        <a:ext cx="2523744" cy="914400"/>
                      </a:xfrm>
                      <a:prstGeom prst="rect">
                        <a:avLst/>
                      </a:prstGeom>
                      <a:noFill/>
                    </p:spPr>
                  </p:pic>
                </p:oleObj>
              </mc:Fallback>
            </mc:AlternateContent>
          </a:graphicData>
        </a:graphic>
      </p:graphicFrame>
    </p:spTree>
    <p:extLst>
      <p:ext uri="{BB962C8B-B14F-4D97-AF65-F5344CB8AC3E}">
        <p14:creationId xmlns:p14="http://schemas.microsoft.com/office/powerpoint/2010/main" val="2318233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10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r>
              <a:rPr lang="en-US" dirty="0"/>
              <a:t>Writing the linear combination of the three </a:t>
            </a:r>
            <a:r>
              <a:rPr lang="en-US" dirty="0" smtClean="0"/>
              <a:t>vectors</a:t>
            </a:r>
          </a:p>
          <a:p>
            <a:endParaRPr lang="en-US" dirty="0"/>
          </a:p>
          <a:p>
            <a:endParaRPr lang="en-US" dirty="0" smtClean="0"/>
          </a:p>
          <a:p>
            <a:endParaRPr lang="en-US" dirty="0"/>
          </a:p>
          <a:p>
            <a:endParaRPr lang="en-US" dirty="0" smtClean="0"/>
          </a:p>
          <a:p>
            <a:r>
              <a:rPr lang="en-US" dirty="0" smtClean="0"/>
              <a:t>gives</a:t>
            </a:r>
            <a:endParaRPr lang="en-US" dirty="0"/>
          </a:p>
          <a:p>
            <a:endParaRPr lang="en-US" dirty="0" smtClean="0"/>
          </a:p>
          <a:p>
            <a:endParaRPr lang="en-US" dirty="0"/>
          </a:p>
          <a:p>
            <a:endParaRPr lang="en-US" dirty="0" smtClean="0"/>
          </a:p>
          <a:p>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4276515146"/>
              </p:ext>
            </p:extLst>
          </p:nvPr>
        </p:nvGraphicFramePr>
        <p:xfrm>
          <a:off x="1447799" y="2895600"/>
          <a:ext cx="2267857" cy="850446"/>
        </p:xfrm>
        <a:graphic>
          <a:graphicData uri="http://schemas.openxmlformats.org/presentationml/2006/ole">
            <mc:AlternateContent xmlns:mc="http://schemas.openxmlformats.org/markup-compatibility/2006">
              <mc:Choice xmlns:v="urn:schemas-microsoft-com:vml" Requires="v">
                <p:oleObj spid="_x0000_s137228" name="Equation" r:id="rId3" imgW="1905000" imgH="711200" progId="Equation.3">
                  <p:embed/>
                </p:oleObj>
              </mc:Choice>
              <mc:Fallback>
                <p:oleObj name="Equation" r:id="rId3" imgW="19050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799" y="2895600"/>
                        <a:ext cx="2267857" cy="850446"/>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69324254"/>
              </p:ext>
            </p:extLst>
          </p:nvPr>
        </p:nvGraphicFramePr>
        <p:xfrm>
          <a:off x="1752600" y="4178754"/>
          <a:ext cx="1905000" cy="850446"/>
        </p:xfrm>
        <a:graphic>
          <a:graphicData uri="http://schemas.openxmlformats.org/presentationml/2006/ole">
            <mc:AlternateContent xmlns:mc="http://schemas.openxmlformats.org/markup-compatibility/2006">
              <mc:Choice xmlns:v="urn:schemas-microsoft-com:vml" Requires="v">
                <p:oleObj spid="_x0000_s137229" name="Equation" r:id="rId5" imgW="1600200" imgH="711200" progId="Equation.3">
                  <p:embed/>
                </p:oleObj>
              </mc:Choice>
              <mc:Fallback>
                <p:oleObj name="Equation" r:id="rId5" imgW="1600200" imgH="7112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178754"/>
                        <a:ext cx="1905000" cy="850446"/>
                      </a:xfrm>
                      <a:prstGeom prst="rect">
                        <a:avLst/>
                      </a:prstGeom>
                      <a:noFill/>
                    </p:spPr>
                  </p:pic>
                </p:oleObj>
              </mc:Fallback>
            </mc:AlternateContent>
          </a:graphicData>
        </a:graphic>
      </p:graphicFrame>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3606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Objectives</a:t>
            </a:r>
            <a:endParaRPr lang="en-US" dirty="0">
              <a:latin typeface="+mj-lt"/>
            </a:endParaRPr>
          </a:p>
        </p:txBody>
      </p:sp>
      <p:sp>
        <p:nvSpPr>
          <p:cNvPr id="3" name="Content Placeholder 2"/>
          <p:cNvSpPr>
            <a:spLocks noGrp="1"/>
          </p:cNvSpPr>
          <p:nvPr>
            <p:ph idx="1"/>
          </p:nvPr>
        </p:nvSpPr>
        <p:spPr>
          <a:xfrm>
            <a:off x="457200" y="1774825"/>
            <a:ext cx="8229600" cy="4625975"/>
          </a:xfrm>
        </p:spPr>
        <p:txBody>
          <a:bodyPr/>
          <a:lstStyle/>
          <a:p>
            <a:r>
              <a:rPr lang="en-US" i="1" dirty="0"/>
              <a:t>After reading this chapter, you should be able to</a:t>
            </a:r>
            <a:r>
              <a:rPr lang="en-US" i="1" dirty="0" smtClean="0"/>
              <a:t>:</a:t>
            </a:r>
            <a:endParaRPr lang="en-US" dirty="0"/>
          </a:p>
          <a:p>
            <a:pPr marL="461962" lvl="0" indent="-342900">
              <a:buFont typeface="+mj-lt"/>
              <a:buAutoNum type="arabicPeriod"/>
            </a:pPr>
            <a:r>
              <a:rPr lang="en-US" i="1" dirty="0"/>
              <a:t>define  a vector,</a:t>
            </a:r>
            <a:endParaRPr lang="en-US" dirty="0"/>
          </a:p>
          <a:p>
            <a:pPr marL="461962" lvl="0" indent="-342900">
              <a:buFont typeface="+mj-lt"/>
              <a:buAutoNum type="arabicPeriod"/>
            </a:pPr>
            <a:r>
              <a:rPr lang="en-US" i="1" dirty="0"/>
              <a:t>add and subtract vectors,</a:t>
            </a:r>
            <a:endParaRPr lang="en-US" dirty="0"/>
          </a:p>
          <a:p>
            <a:pPr marL="461962" lvl="0" indent="-342900">
              <a:buFont typeface="+mj-lt"/>
              <a:buAutoNum type="arabicPeriod"/>
            </a:pPr>
            <a:r>
              <a:rPr lang="en-US" i="1" dirty="0"/>
              <a:t>find linear combinations of vectors and their relationship to a set of equations,</a:t>
            </a:r>
            <a:endParaRPr lang="en-US" dirty="0"/>
          </a:p>
          <a:p>
            <a:pPr marL="461962" lvl="0" indent="-342900">
              <a:buFont typeface="+mj-lt"/>
              <a:buAutoNum type="arabicPeriod"/>
            </a:pPr>
            <a:r>
              <a:rPr lang="en-US" i="1" dirty="0"/>
              <a:t>explain what it means to have a linearly independent set of vectors, and</a:t>
            </a:r>
            <a:endParaRPr lang="en-US" dirty="0"/>
          </a:p>
          <a:p>
            <a:pPr marL="461962" lvl="0" indent="-342900">
              <a:buFont typeface="+mj-lt"/>
              <a:buAutoNum type="arabicPeriod"/>
            </a:pPr>
            <a:r>
              <a:rPr lang="en-US" i="1" dirty="0"/>
              <a:t>find the rank of a set of vectors.</a:t>
            </a:r>
            <a:endParaRPr lang="en-US" dirty="0"/>
          </a:p>
          <a:p>
            <a:pPr marL="633412" indent="-514350">
              <a:spcAft>
                <a:spcPts val="1200"/>
              </a:spcAft>
              <a:buFont typeface="+mj-lt"/>
              <a:buAutoNum type="arabicPeriod"/>
              <a:defRPr/>
            </a:pPr>
            <a:endParaRPr lang="en-US" sz="1800" dirty="0" smtClean="0">
              <a:latin typeface="Times New Roman" panose="02020603050405020304" pitchFamily="18" charset="0"/>
              <a:cs typeface="Times New Roman" panose="02020603050405020304" pitchFamily="18" charset="0"/>
            </a:endParaRPr>
          </a:p>
          <a:p>
            <a:pPr marL="119062" indent="0">
              <a:buNone/>
              <a:defRPr/>
            </a:pPr>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lstStyle/>
          <a:p>
            <a:r>
              <a:rPr lang="en-US" dirty="0" smtClean="0">
                <a:latin typeface="+mj-lt"/>
              </a:rPr>
              <a:t>Example 10 (cont.)</a:t>
            </a:r>
            <a:endParaRPr lang="en-US" dirty="0">
              <a:latin typeface="+mj-lt"/>
            </a:endParaRPr>
          </a:p>
        </p:txBody>
      </p:sp>
      <p:sp>
        <p:nvSpPr>
          <p:cNvPr id="3" name="Content Placeholder 2"/>
          <p:cNvSpPr>
            <a:spLocks noGrp="1"/>
          </p:cNvSpPr>
          <p:nvPr>
            <p:ph idx="1"/>
          </p:nvPr>
        </p:nvSpPr>
        <p:spPr>
          <a:xfrm>
            <a:off x="381000" y="1774825"/>
            <a:ext cx="8534400" cy="4625975"/>
          </a:xfrm>
        </p:spPr>
        <p:txBody>
          <a:bodyPr/>
          <a:lstStyle/>
          <a:p>
            <a:r>
              <a:rPr lang="en-US" dirty="0"/>
              <a:t>The </a:t>
            </a:r>
            <a:r>
              <a:rPr lang="en-US" dirty="0" smtClean="0"/>
              <a:t>previous equations </a:t>
            </a:r>
            <a:r>
              <a:rPr lang="en-US" dirty="0"/>
              <a:t>have only one solution,</a:t>
            </a:r>
            <a:r>
              <a:rPr lang="en-US" i="1" dirty="0"/>
              <a:t>                 </a:t>
            </a:r>
            <a:r>
              <a:rPr lang="en-US" i="1" dirty="0" smtClean="0"/>
              <a:t>    </a:t>
            </a:r>
            <a:r>
              <a:rPr lang="en-US" dirty="0" smtClean="0"/>
              <a:t>.  </a:t>
            </a:r>
            <a:r>
              <a:rPr lang="en-US" dirty="0"/>
              <a:t>However, how do we show that this is the only solution?  This is shown below.</a:t>
            </a:r>
          </a:p>
          <a:p>
            <a:r>
              <a:rPr lang="en-US" dirty="0"/>
              <a:t>The </a:t>
            </a:r>
            <a:r>
              <a:rPr lang="en-US" dirty="0" smtClean="0"/>
              <a:t>previous equations </a:t>
            </a:r>
            <a:r>
              <a:rPr lang="en-US" dirty="0"/>
              <a:t>are </a:t>
            </a:r>
          </a:p>
          <a:p>
            <a:r>
              <a:rPr lang="en-US" dirty="0" smtClean="0"/>
              <a:t>					(1)</a:t>
            </a:r>
          </a:p>
          <a:p>
            <a:r>
              <a:rPr lang="en-US" dirty="0"/>
              <a:t>	</a:t>
            </a:r>
            <a:r>
              <a:rPr lang="en-US" dirty="0" smtClean="0"/>
              <a:t>				(2)</a:t>
            </a:r>
          </a:p>
          <a:p>
            <a:r>
              <a:rPr lang="en-US" dirty="0"/>
              <a:t>	</a:t>
            </a:r>
            <a:r>
              <a:rPr lang="en-US" dirty="0" smtClean="0"/>
              <a:t>				(3)</a:t>
            </a:r>
            <a:endParaRPr lang="en-US" dirty="0"/>
          </a:p>
          <a:p>
            <a:endParaRPr lang="en-US" dirty="0" smtClean="0"/>
          </a:p>
          <a:p>
            <a:r>
              <a:rPr lang="en-US" dirty="0"/>
              <a:t>Subtracting Eqn (1) from Eqn (2) </a:t>
            </a:r>
            <a:r>
              <a:rPr lang="en-US" dirty="0" smtClean="0"/>
              <a:t>gives</a:t>
            </a:r>
          </a:p>
          <a:p>
            <a:r>
              <a:rPr lang="en-US" dirty="0"/>
              <a:t>	</a:t>
            </a:r>
            <a:r>
              <a:rPr lang="en-US" dirty="0" smtClean="0"/>
              <a:t>		</a:t>
            </a:r>
          </a:p>
          <a:p>
            <a:r>
              <a:rPr lang="en-US" dirty="0"/>
              <a:t>	</a:t>
            </a:r>
            <a:r>
              <a:rPr lang="en-US" dirty="0" smtClean="0"/>
              <a:t>				(4)</a:t>
            </a:r>
            <a:endParaRPr lang="en-US" dirty="0"/>
          </a:p>
          <a:p>
            <a:endParaRPr lang="en-US" dirty="0" smtClean="0"/>
          </a:p>
          <a:p>
            <a:r>
              <a:rPr lang="en-US" dirty="0"/>
              <a:t>Multiplying Eqn (1) by 8 and subtracting it from Eqn (2) that is first multiplied by 5 gives</a:t>
            </a:r>
          </a:p>
          <a:p>
            <a:endParaRPr lang="en-US" dirty="0"/>
          </a:p>
          <a:p>
            <a:r>
              <a:rPr lang="en-US" dirty="0" smtClean="0"/>
              <a:t>					(5)</a:t>
            </a:r>
          </a:p>
          <a:p>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320551132"/>
              </p:ext>
            </p:extLst>
          </p:nvPr>
        </p:nvGraphicFramePr>
        <p:xfrm>
          <a:off x="5029200" y="1905000"/>
          <a:ext cx="1143000" cy="256374"/>
        </p:xfrm>
        <a:graphic>
          <a:graphicData uri="http://schemas.openxmlformats.org/presentationml/2006/ole">
            <mc:AlternateContent xmlns:mc="http://schemas.openxmlformats.org/markup-compatibility/2006">
              <mc:Choice xmlns:v="urn:schemas-microsoft-com:vml" Requires="v">
                <p:oleObj spid="_x0000_s138270" name="Equation" r:id="rId3" imgW="1016000" imgH="228600" progId="Equation.3">
                  <p:embed/>
                </p:oleObj>
              </mc:Choice>
              <mc:Fallback>
                <p:oleObj name="Equation" r:id="rId3" imgW="10160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905000"/>
                        <a:ext cx="1143000" cy="256374"/>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77238855"/>
              </p:ext>
            </p:extLst>
          </p:nvPr>
        </p:nvGraphicFramePr>
        <p:xfrm>
          <a:off x="1739900" y="2743200"/>
          <a:ext cx="1612900" cy="304800"/>
        </p:xfrm>
        <a:graphic>
          <a:graphicData uri="http://schemas.openxmlformats.org/presentationml/2006/ole">
            <mc:AlternateContent xmlns:mc="http://schemas.openxmlformats.org/markup-compatibility/2006">
              <mc:Choice xmlns:v="urn:schemas-microsoft-com:vml" Requires="v">
                <p:oleObj spid="_x0000_s138271" name="Equation" r:id="rId5" imgW="1206500" imgH="228600" progId="Equation.3">
                  <p:embed/>
                </p:oleObj>
              </mc:Choice>
              <mc:Fallback>
                <p:oleObj name="Equation" r:id="rId5" imgW="1206500" imgH="2286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9900" y="2743200"/>
                        <a:ext cx="1612900" cy="30480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272752633"/>
              </p:ext>
            </p:extLst>
          </p:nvPr>
        </p:nvGraphicFramePr>
        <p:xfrm>
          <a:off x="1752600" y="2971800"/>
          <a:ext cx="1524000" cy="304800"/>
        </p:xfrm>
        <a:graphic>
          <a:graphicData uri="http://schemas.openxmlformats.org/presentationml/2006/ole">
            <mc:AlternateContent xmlns:mc="http://schemas.openxmlformats.org/markup-compatibility/2006">
              <mc:Choice xmlns:v="urn:schemas-microsoft-com:vml" Requires="v">
                <p:oleObj spid="_x0000_s138272" name="Equation" r:id="rId7" imgW="1143000" imgH="228600" progId="Equation.3">
                  <p:embed/>
                </p:oleObj>
              </mc:Choice>
              <mc:Fallback>
                <p:oleObj name="Equation" r:id="rId7" imgW="1143000" imgH="2286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2971800"/>
                        <a:ext cx="1524000" cy="304800"/>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436734128"/>
              </p:ext>
            </p:extLst>
          </p:nvPr>
        </p:nvGraphicFramePr>
        <p:xfrm>
          <a:off x="1752600" y="3200400"/>
          <a:ext cx="1752600" cy="304800"/>
        </p:xfrm>
        <a:graphic>
          <a:graphicData uri="http://schemas.openxmlformats.org/presentationml/2006/ole">
            <mc:AlternateContent xmlns:mc="http://schemas.openxmlformats.org/markup-compatibility/2006">
              <mc:Choice xmlns:v="urn:schemas-microsoft-com:vml" Requires="v">
                <p:oleObj spid="_x0000_s138273" name="Equation" r:id="rId9" imgW="1282700" imgH="228600" progId="Equation.3">
                  <p:embed/>
                </p:oleObj>
              </mc:Choice>
              <mc:Fallback>
                <p:oleObj name="Equation" r:id="rId9" imgW="1282700" imgH="228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3200400"/>
                        <a:ext cx="1752600" cy="304800"/>
                      </a:xfrm>
                      <a:prstGeom prst="rect">
                        <a:avLst/>
                      </a:prstGeom>
                      <a:noFill/>
                    </p:spPr>
                  </p:pic>
                </p:oleObj>
              </mc:Fallback>
            </mc:AlternateContent>
          </a:graphicData>
        </a:graphic>
      </p:graphicFrame>
      <p:sp>
        <p:nvSpPr>
          <p:cNvPr id="14"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1"/>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1187726647"/>
              </p:ext>
            </p:extLst>
          </p:nvPr>
        </p:nvGraphicFramePr>
        <p:xfrm>
          <a:off x="1828800" y="4114800"/>
          <a:ext cx="1168400" cy="292100"/>
        </p:xfrm>
        <a:graphic>
          <a:graphicData uri="http://schemas.openxmlformats.org/presentationml/2006/ole">
            <mc:AlternateContent xmlns:mc="http://schemas.openxmlformats.org/markup-compatibility/2006">
              <mc:Choice xmlns:v="urn:schemas-microsoft-com:vml" Requires="v">
                <p:oleObj spid="_x0000_s138274" name="Equation" r:id="rId11" imgW="875920" imgH="215806" progId="Equation.3">
                  <p:embed/>
                </p:oleObj>
              </mc:Choice>
              <mc:Fallback>
                <p:oleObj name="Equation" r:id="rId11" imgW="875920" imgH="215806"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28800" y="4114800"/>
                        <a:ext cx="1168400" cy="292100"/>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756213865"/>
              </p:ext>
            </p:extLst>
          </p:nvPr>
        </p:nvGraphicFramePr>
        <p:xfrm>
          <a:off x="1841500" y="4356100"/>
          <a:ext cx="901700" cy="292100"/>
        </p:xfrm>
        <a:graphic>
          <a:graphicData uri="http://schemas.openxmlformats.org/presentationml/2006/ole">
            <mc:AlternateContent xmlns:mc="http://schemas.openxmlformats.org/markup-compatibility/2006">
              <mc:Choice xmlns:v="urn:schemas-microsoft-com:vml" Requires="v">
                <p:oleObj spid="_x0000_s138275" name="Equation" r:id="rId13" imgW="672808" imgH="215806" progId="Equation.3">
                  <p:embed/>
                </p:oleObj>
              </mc:Choice>
              <mc:Fallback>
                <p:oleObj name="Equation" r:id="rId13" imgW="672808" imgH="215806"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1500" y="4356100"/>
                        <a:ext cx="901700" cy="292100"/>
                      </a:xfrm>
                      <a:prstGeom prst="rect">
                        <a:avLst/>
                      </a:prstGeom>
                      <a:noFill/>
                    </p:spPr>
                  </p:pic>
                </p:oleObj>
              </mc:Fallback>
            </mc:AlternateContent>
          </a:graphicData>
        </a:graphic>
      </p:graphicFrame>
      <p:sp>
        <p:nvSpPr>
          <p:cNvPr id="21"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4124575334"/>
              </p:ext>
            </p:extLst>
          </p:nvPr>
        </p:nvGraphicFramePr>
        <p:xfrm>
          <a:off x="1905000" y="5181600"/>
          <a:ext cx="1257300" cy="304800"/>
        </p:xfrm>
        <a:graphic>
          <a:graphicData uri="http://schemas.openxmlformats.org/presentationml/2006/ole">
            <mc:AlternateContent xmlns:mc="http://schemas.openxmlformats.org/markup-compatibility/2006">
              <mc:Choice xmlns:v="urn:schemas-microsoft-com:vml" Requires="v">
                <p:oleObj spid="_x0000_s138276" name="Equation" r:id="rId15" imgW="939800" imgH="228600" progId="Equation.3">
                  <p:embed/>
                </p:oleObj>
              </mc:Choice>
              <mc:Fallback>
                <p:oleObj name="Equation" r:id="rId15" imgW="939800" imgH="228600" progId="Equation.3">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05000" y="5181600"/>
                        <a:ext cx="1257300" cy="304800"/>
                      </a:xfrm>
                      <a:prstGeom prst="rect">
                        <a:avLst/>
                      </a:prstGeom>
                      <a:no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265806821"/>
              </p:ext>
            </p:extLst>
          </p:nvPr>
        </p:nvGraphicFramePr>
        <p:xfrm>
          <a:off x="1905000" y="5486400"/>
          <a:ext cx="774700" cy="304800"/>
        </p:xfrm>
        <a:graphic>
          <a:graphicData uri="http://schemas.openxmlformats.org/presentationml/2006/ole">
            <mc:AlternateContent xmlns:mc="http://schemas.openxmlformats.org/markup-compatibility/2006">
              <mc:Choice xmlns:v="urn:schemas-microsoft-com:vml" Requires="v">
                <p:oleObj spid="_x0000_s138277" name="Equation" r:id="rId17" imgW="583947" imgH="228501" progId="Equation.3">
                  <p:embed/>
                </p:oleObj>
              </mc:Choice>
              <mc:Fallback>
                <p:oleObj name="Equation" r:id="rId17" imgW="583947" imgH="228501" progId="Equation.3">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05000" y="5486400"/>
                        <a:ext cx="774700" cy="304800"/>
                      </a:xfrm>
                      <a:prstGeom prst="rect">
                        <a:avLst/>
                      </a:prstGeom>
                      <a:noFill/>
                    </p:spPr>
                  </p:pic>
                </p:oleObj>
              </mc:Fallback>
            </mc:AlternateContent>
          </a:graphicData>
        </a:graphic>
      </p:graphicFrame>
      <p:sp>
        <p:nvSpPr>
          <p:cNvPr id="26"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0"/>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1"/>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11294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lstStyle/>
          <a:p>
            <a:r>
              <a:rPr lang="en-US" dirty="0" smtClean="0">
                <a:latin typeface="+mj-lt"/>
              </a:rPr>
              <a:t>Example 10 (cont.)</a:t>
            </a:r>
            <a:endParaRPr lang="en-US" dirty="0">
              <a:latin typeface="+mj-lt"/>
            </a:endParaRPr>
          </a:p>
        </p:txBody>
      </p:sp>
      <p:sp>
        <p:nvSpPr>
          <p:cNvPr id="3" name="Content Placeholder 2"/>
          <p:cNvSpPr>
            <a:spLocks noGrp="1"/>
          </p:cNvSpPr>
          <p:nvPr>
            <p:ph idx="1"/>
          </p:nvPr>
        </p:nvSpPr>
        <p:spPr>
          <a:xfrm>
            <a:off x="381000" y="1774825"/>
            <a:ext cx="8534400" cy="4625975"/>
          </a:xfrm>
        </p:spPr>
        <p:txBody>
          <a:bodyPr/>
          <a:lstStyle/>
          <a:p>
            <a:r>
              <a:rPr lang="en-US" dirty="0"/>
              <a:t>Remember we found Eqn (4) and Eqn (5) just from Eqns (1) and (2).</a:t>
            </a:r>
          </a:p>
          <a:p>
            <a:r>
              <a:rPr lang="en-US" dirty="0"/>
              <a:t>Substitution of Eqns (4) and (5) in Eqn (3) for  and  </a:t>
            </a:r>
            <a:r>
              <a:rPr lang="en-US" dirty="0" smtClean="0"/>
              <a:t>gives</a:t>
            </a:r>
          </a:p>
          <a:p>
            <a:endParaRPr lang="en-US" dirty="0"/>
          </a:p>
          <a:p>
            <a:endParaRPr lang="en-US" dirty="0" smtClean="0"/>
          </a:p>
          <a:p>
            <a:endParaRPr lang="en-US" dirty="0"/>
          </a:p>
          <a:p>
            <a:endParaRPr lang="en-US" dirty="0" smtClean="0"/>
          </a:p>
          <a:p>
            <a:r>
              <a:rPr lang="en-US" dirty="0" smtClean="0"/>
              <a:t>This means that        has to be zero, and coupled with (4) and (5),       and        are also zero. So the only solution is                             . The three vectors hence are linearly independent   </a:t>
            </a:r>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1"/>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0"/>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1"/>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487470306"/>
              </p:ext>
            </p:extLst>
          </p:nvPr>
        </p:nvGraphicFramePr>
        <p:xfrm>
          <a:off x="1219200" y="2514600"/>
          <a:ext cx="2426394" cy="295275"/>
        </p:xfrm>
        <a:graphic>
          <a:graphicData uri="http://schemas.openxmlformats.org/presentationml/2006/ole">
            <mc:AlternateContent xmlns:mc="http://schemas.openxmlformats.org/markup-compatibility/2006">
              <mc:Choice xmlns:v="urn:schemas-microsoft-com:vml" Requires="v">
                <p:oleObj spid="_x0000_s139287" name="Equation" r:id="rId3" imgW="1803400" imgH="215900" progId="Equation.3">
                  <p:embed/>
                </p:oleObj>
              </mc:Choice>
              <mc:Fallback>
                <p:oleObj name="Equation" r:id="rId3" imgW="1803400" imgH="2159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14600"/>
                        <a:ext cx="2426394" cy="29527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1476896"/>
              </p:ext>
            </p:extLst>
          </p:nvPr>
        </p:nvGraphicFramePr>
        <p:xfrm>
          <a:off x="1219200" y="2828924"/>
          <a:ext cx="757446" cy="295276"/>
        </p:xfrm>
        <a:graphic>
          <a:graphicData uri="http://schemas.openxmlformats.org/presentationml/2006/ole">
            <mc:AlternateContent xmlns:mc="http://schemas.openxmlformats.org/markup-compatibility/2006">
              <mc:Choice xmlns:v="urn:schemas-microsoft-com:vml" Requires="v">
                <p:oleObj spid="_x0000_s139288" name="Equation" r:id="rId5" imgW="558558" imgH="215806" progId="Equation.3">
                  <p:embed/>
                </p:oleObj>
              </mc:Choice>
              <mc:Fallback>
                <p:oleObj name="Equation" r:id="rId5" imgW="558558" imgH="215806"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828924"/>
                        <a:ext cx="757446" cy="295276"/>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128937282"/>
              </p:ext>
            </p:extLst>
          </p:nvPr>
        </p:nvGraphicFramePr>
        <p:xfrm>
          <a:off x="1219200" y="3124200"/>
          <a:ext cx="552037" cy="295276"/>
        </p:xfrm>
        <a:graphic>
          <a:graphicData uri="http://schemas.openxmlformats.org/presentationml/2006/ole">
            <mc:AlternateContent xmlns:mc="http://schemas.openxmlformats.org/markup-compatibility/2006">
              <mc:Choice xmlns:v="urn:schemas-microsoft-com:vml" Requires="v">
                <p:oleObj spid="_x0000_s139289" name="Equation" r:id="rId7" imgW="406048" imgH="215713" progId="Equation.3">
                  <p:embed/>
                </p:oleObj>
              </mc:Choice>
              <mc:Fallback>
                <p:oleObj name="Equation" r:id="rId7" imgW="406048" imgH="215713"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124200"/>
                        <a:ext cx="552037" cy="295276"/>
                      </a:xfrm>
                      <a:prstGeom prst="rect">
                        <a:avLst/>
                      </a:prstGeom>
                      <a:noFill/>
                    </p:spPr>
                  </p:pic>
                </p:oleObj>
              </mc:Fallback>
            </mc:AlternateContent>
          </a:graphicData>
        </a:graphic>
      </p:graphicFrame>
      <p:sp>
        <p:nvSpPr>
          <p:cNvPr id="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6"/>
          <p:cNvSpPr>
            <a:spLocks noChangeArrowheads="1"/>
          </p:cNvSpPr>
          <p:nvPr/>
        </p:nvSpPr>
        <p:spPr bwMode="auto">
          <a:xfrm>
            <a:off x="0" y="895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0" name="Object 29"/>
          <p:cNvGraphicFramePr>
            <a:graphicFrameLocks noChangeAspect="1"/>
          </p:cNvGraphicFramePr>
          <p:nvPr>
            <p:extLst>
              <p:ext uri="{D42A27DB-BD31-4B8C-83A1-F6EECF244321}">
                <p14:modId xmlns:p14="http://schemas.microsoft.com/office/powerpoint/2010/main" val="4130606841"/>
              </p:ext>
            </p:extLst>
          </p:nvPr>
        </p:nvGraphicFramePr>
        <p:xfrm>
          <a:off x="2133600" y="3505200"/>
          <a:ext cx="228600" cy="328613"/>
        </p:xfrm>
        <a:graphic>
          <a:graphicData uri="http://schemas.openxmlformats.org/presentationml/2006/ole">
            <mc:AlternateContent xmlns:mc="http://schemas.openxmlformats.org/markup-compatibility/2006">
              <mc:Choice xmlns:v="urn:schemas-microsoft-com:vml" Requires="v">
                <p:oleObj spid="_x0000_s139290" name="Equation" r:id="rId9" imgW="152268" imgH="215713" progId="Equation.3">
                  <p:embed/>
                </p:oleObj>
              </mc:Choice>
              <mc:Fallback>
                <p:oleObj name="Equation" r:id="rId9" imgW="152268" imgH="215713"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0" y="3505200"/>
                        <a:ext cx="228600" cy="328613"/>
                      </a:xfrm>
                      <a:prstGeom prst="rect">
                        <a:avLst/>
                      </a:prstGeom>
                      <a:noFill/>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590030152"/>
              </p:ext>
            </p:extLst>
          </p:nvPr>
        </p:nvGraphicFramePr>
        <p:xfrm>
          <a:off x="6553200" y="3505200"/>
          <a:ext cx="271463" cy="328613"/>
        </p:xfrm>
        <a:graphic>
          <a:graphicData uri="http://schemas.openxmlformats.org/presentationml/2006/ole">
            <mc:AlternateContent xmlns:mc="http://schemas.openxmlformats.org/markup-compatibility/2006">
              <mc:Choice xmlns:v="urn:schemas-microsoft-com:vml" Requires="v">
                <p:oleObj spid="_x0000_s139291" name="Equation" r:id="rId11" imgW="177569" imgH="215619" progId="Equation.3">
                  <p:embed/>
                </p:oleObj>
              </mc:Choice>
              <mc:Fallback>
                <p:oleObj name="Equation" r:id="rId11" imgW="177569" imgH="215619"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53200" y="3505200"/>
                        <a:ext cx="271463" cy="328613"/>
                      </a:xfrm>
                      <a:prstGeom prst="rect">
                        <a:avLst/>
                      </a:prstGeom>
                      <a:noFill/>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1449861837"/>
              </p:ext>
            </p:extLst>
          </p:nvPr>
        </p:nvGraphicFramePr>
        <p:xfrm>
          <a:off x="7315200" y="3505200"/>
          <a:ext cx="242888" cy="342901"/>
        </p:xfrm>
        <a:graphic>
          <a:graphicData uri="http://schemas.openxmlformats.org/presentationml/2006/ole">
            <mc:AlternateContent xmlns:mc="http://schemas.openxmlformats.org/markup-compatibility/2006">
              <mc:Choice xmlns:v="urn:schemas-microsoft-com:vml" Requires="v">
                <p:oleObj spid="_x0000_s139292" name="Equation" r:id="rId13" imgW="165028" imgH="228501" progId="Equation.3">
                  <p:embed/>
                </p:oleObj>
              </mc:Choice>
              <mc:Fallback>
                <p:oleObj name="Equation" r:id="rId13" imgW="165028" imgH="228501" progId="Equation.3">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15200" y="3505200"/>
                        <a:ext cx="242888" cy="342901"/>
                      </a:xfrm>
                      <a:prstGeom prst="rect">
                        <a:avLst/>
                      </a:prstGeom>
                      <a:noFill/>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1202496553"/>
              </p:ext>
            </p:extLst>
          </p:nvPr>
        </p:nvGraphicFramePr>
        <p:xfrm>
          <a:off x="3200400" y="3771900"/>
          <a:ext cx="1528763" cy="342900"/>
        </p:xfrm>
        <a:graphic>
          <a:graphicData uri="http://schemas.openxmlformats.org/presentationml/2006/ole">
            <mc:AlternateContent xmlns:mc="http://schemas.openxmlformats.org/markup-compatibility/2006">
              <mc:Choice xmlns:v="urn:schemas-microsoft-com:vml" Requires="v">
                <p:oleObj spid="_x0000_s139293" name="Equation" r:id="rId15" imgW="1016000" imgH="228600" progId="Equation.3">
                  <p:embed/>
                </p:oleObj>
              </mc:Choice>
              <mc:Fallback>
                <p:oleObj name="Equation" r:id="rId15" imgW="1016000" imgH="228600" progId="Equation.3">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00400" y="3771900"/>
                        <a:ext cx="1528763" cy="342900"/>
                      </a:xfrm>
                      <a:prstGeom prst="rect">
                        <a:avLst/>
                      </a:prstGeom>
                      <a:noFill/>
                    </p:spPr>
                  </p:pic>
                </p:oleObj>
              </mc:Fallback>
            </mc:AlternateContent>
          </a:graphicData>
        </a:graphic>
      </p:graphicFrame>
      <p:sp>
        <p:nvSpPr>
          <p:cNvPr id="34" name="Rectangle 11"/>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12"/>
          <p:cNvSpPr>
            <a:spLocks noChangeArrowheads="1"/>
          </p:cNvSpPr>
          <p:nvPr/>
        </p:nvSpPr>
        <p:spPr bwMode="auto">
          <a:xfrm>
            <a:off x="152400" y="371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13"/>
          <p:cNvSpPr>
            <a:spLocks noChangeArrowheads="1"/>
          </p:cNvSpPr>
          <p:nvPr/>
        </p:nvSpPr>
        <p:spPr bwMode="auto">
          <a:xfrm>
            <a:off x="152400" y="590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14"/>
          <p:cNvSpPr>
            <a:spLocks noChangeArrowheads="1"/>
          </p:cNvSpPr>
          <p:nvPr/>
        </p:nvSpPr>
        <p:spPr bwMode="auto">
          <a:xfrm>
            <a:off x="152400" y="819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15"/>
          <p:cNvSpPr>
            <a:spLocks noChangeArrowheads="1"/>
          </p:cNvSpPr>
          <p:nvPr/>
        </p:nvSpPr>
        <p:spPr bwMode="auto">
          <a:xfrm>
            <a:off x="152400" y="104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756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a:t>
            </a:r>
            <a:endParaRPr lang="en-US" dirty="0">
              <a:latin typeface="+mj-lt"/>
            </a:endParaRPr>
          </a:p>
        </p:txBody>
      </p:sp>
      <p:sp>
        <p:nvSpPr>
          <p:cNvPr id="3" name="Content Placeholder 2"/>
          <p:cNvSpPr>
            <a:spLocks noGrp="1"/>
          </p:cNvSpPr>
          <p:nvPr>
            <p:ph idx="1"/>
          </p:nvPr>
        </p:nvSpPr>
        <p:spPr/>
        <p:txBody>
          <a:bodyPr/>
          <a:lstStyle/>
          <a:p>
            <a:r>
              <a:rPr lang="en-US" dirty="0" smtClean="0"/>
              <a:t>Are the three vectors</a:t>
            </a:r>
          </a:p>
          <a:p>
            <a:endParaRPr lang="en-US" dirty="0"/>
          </a:p>
          <a:p>
            <a:endParaRPr lang="en-US" dirty="0" smtClean="0"/>
          </a:p>
          <a:p>
            <a:endParaRPr lang="en-US" dirty="0"/>
          </a:p>
          <a:p>
            <a:endParaRPr lang="en-US" dirty="0" smtClean="0"/>
          </a:p>
          <a:p>
            <a:endParaRPr lang="en-US" dirty="0"/>
          </a:p>
          <a:p>
            <a:r>
              <a:rPr lang="en-US" dirty="0"/>
              <a:t>linearly independent?</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85681839"/>
              </p:ext>
            </p:extLst>
          </p:nvPr>
        </p:nvGraphicFramePr>
        <p:xfrm>
          <a:off x="1676400" y="2438400"/>
          <a:ext cx="2057400" cy="783274"/>
        </p:xfrm>
        <a:graphic>
          <a:graphicData uri="http://schemas.openxmlformats.org/presentationml/2006/ole">
            <mc:AlternateContent xmlns:mc="http://schemas.openxmlformats.org/markup-compatibility/2006">
              <mc:Choice xmlns:v="urn:schemas-microsoft-com:vml" Requires="v">
                <p:oleObj spid="_x0000_s140293" name="Equation" r:id="rId3" imgW="1879600" imgH="711200" progId="Equation.3">
                  <p:embed/>
                </p:oleObj>
              </mc:Choice>
              <mc:Fallback>
                <p:oleObj name="Equation" r:id="rId3" imgW="18796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438400"/>
                        <a:ext cx="2057400" cy="783274"/>
                      </a:xfrm>
                      <a:prstGeom prst="rect">
                        <a:avLst/>
                      </a:prstGeom>
                      <a:noFill/>
                    </p:spPr>
                  </p:pic>
                </p:oleObj>
              </mc:Fallback>
            </mc:AlternateContent>
          </a:graphicData>
        </a:graphic>
      </p:graphicFrame>
    </p:spTree>
    <p:extLst>
      <p:ext uri="{BB962C8B-B14F-4D97-AF65-F5344CB8AC3E}">
        <p14:creationId xmlns:p14="http://schemas.microsoft.com/office/powerpoint/2010/main" val="2180578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3" name="Content Placeholder 2"/>
          <p:cNvSpPr>
            <a:spLocks noGrp="1"/>
          </p:cNvSpPr>
          <p:nvPr>
            <p:ph idx="1"/>
          </p:nvPr>
        </p:nvSpPr>
        <p:spPr/>
        <p:txBody>
          <a:bodyPr/>
          <a:lstStyle/>
          <a:p>
            <a:r>
              <a:rPr lang="en-US" dirty="0" smtClean="0"/>
              <a:t>By inspection, </a:t>
            </a:r>
          </a:p>
          <a:p>
            <a:endParaRPr lang="en-US" dirty="0"/>
          </a:p>
          <a:p>
            <a:endParaRPr lang="en-US" dirty="0" smtClean="0"/>
          </a:p>
          <a:p>
            <a:r>
              <a:rPr lang="en-US" dirty="0" smtClean="0"/>
              <a:t>Or </a:t>
            </a:r>
          </a:p>
          <a:p>
            <a:endParaRPr lang="en-US" dirty="0"/>
          </a:p>
          <a:p>
            <a:endParaRPr lang="en-US" dirty="0"/>
          </a:p>
          <a:p>
            <a:r>
              <a:rPr lang="en-US" dirty="0" smtClean="0"/>
              <a:t>So the linear combination </a:t>
            </a:r>
          </a:p>
          <a:p>
            <a:endParaRPr lang="en-US" dirty="0" smtClean="0"/>
          </a:p>
          <a:p>
            <a:endParaRPr lang="en-US" dirty="0"/>
          </a:p>
          <a:p>
            <a:r>
              <a:rPr lang="en-US" dirty="0" smtClean="0"/>
              <a:t>Has a non-zero solution</a:t>
            </a:r>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182011277"/>
              </p:ext>
            </p:extLst>
          </p:nvPr>
        </p:nvGraphicFramePr>
        <p:xfrm>
          <a:off x="1663446" y="2286000"/>
          <a:ext cx="1308354" cy="323850"/>
        </p:xfrm>
        <a:graphic>
          <a:graphicData uri="http://schemas.openxmlformats.org/presentationml/2006/ole">
            <mc:AlternateContent xmlns:mc="http://schemas.openxmlformats.org/markup-compatibility/2006">
              <mc:Choice xmlns:v="urn:schemas-microsoft-com:vml" Requires="v">
                <p:oleObj spid="_x0000_s141325" name="Equation" r:id="rId3" imgW="965200" imgH="241300" progId="Equation.3">
                  <p:embed/>
                </p:oleObj>
              </mc:Choice>
              <mc:Fallback>
                <p:oleObj name="Equation" r:id="rId3" imgW="9652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3446" y="2286000"/>
                        <a:ext cx="1308354" cy="32385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85120935"/>
              </p:ext>
            </p:extLst>
          </p:nvPr>
        </p:nvGraphicFramePr>
        <p:xfrm>
          <a:off x="1628394" y="3003042"/>
          <a:ext cx="1800606" cy="349758"/>
        </p:xfrm>
        <a:graphic>
          <a:graphicData uri="http://schemas.openxmlformats.org/presentationml/2006/ole">
            <mc:AlternateContent xmlns:mc="http://schemas.openxmlformats.org/markup-compatibility/2006">
              <mc:Choice xmlns:v="urn:schemas-microsoft-com:vml" Requires="v">
                <p:oleObj spid="_x0000_s141326" name="Equation" r:id="rId5" imgW="1320227" imgH="253890" progId="Equation.3">
                  <p:embed/>
                </p:oleObj>
              </mc:Choice>
              <mc:Fallback>
                <p:oleObj name="Equation" r:id="rId5" imgW="1320227"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8394" y="3003042"/>
                        <a:ext cx="1800606" cy="349758"/>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11469876"/>
              </p:ext>
            </p:extLst>
          </p:nvPr>
        </p:nvGraphicFramePr>
        <p:xfrm>
          <a:off x="1752600" y="3886200"/>
          <a:ext cx="1917192" cy="349758"/>
        </p:xfrm>
        <a:graphic>
          <a:graphicData uri="http://schemas.openxmlformats.org/presentationml/2006/ole">
            <mc:AlternateContent xmlns:mc="http://schemas.openxmlformats.org/markup-compatibility/2006">
              <mc:Choice xmlns:v="urn:schemas-microsoft-com:vml" Requires="v">
                <p:oleObj spid="_x0000_s141327" name="Equation" r:id="rId7" imgW="1409088" imgH="253890" progId="Equation.3">
                  <p:embed/>
                </p:oleObj>
              </mc:Choice>
              <mc:Fallback>
                <p:oleObj name="Equation" r:id="rId7" imgW="1409088" imgH="25389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3886200"/>
                        <a:ext cx="1917192" cy="34975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997124252"/>
              </p:ext>
            </p:extLst>
          </p:nvPr>
        </p:nvGraphicFramePr>
        <p:xfrm>
          <a:off x="1802130" y="4794504"/>
          <a:ext cx="2007870" cy="310896"/>
        </p:xfrm>
        <a:graphic>
          <a:graphicData uri="http://schemas.openxmlformats.org/presentationml/2006/ole">
            <mc:AlternateContent xmlns:mc="http://schemas.openxmlformats.org/markup-compatibility/2006">
              <mc:Choice xmlns:v="urn:schemas-microsoft-com:vml" Requires="v">
                <p:oleObj spid="_x0000_s141328" name="Equation" r:id="rId9" imgW="1473200" imgH="228600" progId="Equation.3">
                  <p:embed/>
                </p:oleObj>
              </mc:Choice>
              <mc:Fallback>
                <p:oleObj name="Equation" r:id="rId9" imgW="1473200" imgH="2286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2130" y="4794504"/>
                        <a:ext cx="2007870" cy="310896"/>
                      </a:xfrm>
                      <a:prstGeom prst="rect">
                        <a:avLst/>
                      </a:prstGeom>
                      <a:noFill/>
                    </p:spPr>
                  </p:pic>
                </p:oleObj>
              </mc:Fallback>
            </mc:AlternateContent>
          </a:graphicData>
        </a:graphic>
      </p:graphicFrame>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140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8"/>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89409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3" name="Content Placeholder 2"/>
          <p:cNvSpPr>
            <a:spLocks noGrp="1"/>
          </p:cNvSpPr>
          <p:nvPr>
            <p:ph idx="1"/>
          </p:nvPr>
        </p:nvSpPr>
        <p:spPr/>
        <p:txBody>
          <a:bodyPr/>
          <a:lstStyle/>
          <a:p>
            <a:r>
              <a:rPr lang="en-US" dirty="0"/>
              <a:t>Hence, the set of vectors is linearly dependent.</a:t>
            </a:r>
          </a:p>
          <a:p>
            <a:r>
              <a:rPr lang="en-US" dirty="0"/>
              <a:t>What if I cannot prove by inspection, what do I do?  Put the linear combination of three vectors equal to the zero vector</a:t>
            </a:r>
            <a:r>
              <a:rPr lang="en-US" dirty="0" smtClean="0"/>
              <a:t>,</a:t>
            </a:r>
          </a:p>
          <a:p>
            <a:endParaRPr lang="en-US" dirty="0"/>
          </a:p>
          <a:p>
            <a:endParaRPr lang="en-US" dirty="0" smtClean="0"/>
          </a:p>
          <a:p>
            <a:endParaRPr lang="en-US" dirty="0"/>
          </a:p>
          <a:p>
            <a:endParaRPr lang="en-US" dirty="0" smtClean="0"/>
          </a:p>
          <a:p>
            <a:r>
              <a:rPr lang="en-US" dirty="0" smtClean="0"/>
              <a:t>to give</a:t>
            </a:r>
          </a:p>
          <a:p>
            <a:r>
              <a:rPr lang="en-US" dirty="0"/>
              <a:t>	</a:t>
            </a:r>
            <a:r>
              <a:rPr lang="en-US" dirty="0" smtClean="0"/>
              <a:t>				(1)</a:t>
            </a:r>
          </a:p>
          <a:p>
            <a:r>
              <a:rPr lang="en-US" dirty="0"/>
              <a:t>	</a:t>
            </a:r>
            <a:r>
              <a:rPr lang="en-US" dirty="0" smtClean="0"/>
              <a:t>				(2)	</a:t>
            </a:r>
          </a:p>
          <a:p>
            <a:r>
              <a:rPr lang="en-US" dirty="0"/>
              <a:t>	</a:t>
            </a:r>
            <a:r>
              <a:rPr lang="en-US" dirty="0" smtClean="0"/>
              <a:t>				(3)</a:t>
            </a:r>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140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8"/>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191212663"/>
              </p:ext>
            </p:extLst>
          </p:nvPr>
        </p:nvGraphicFramePr>
        <p:xfrm>
          <a:off x="1600200" y="2866077"/>
          <a:ext cx="2209800" cy="867723"/>
        </p:xfrm>
        <a:graphic>
          <a:graphicData uri="http://schemas.openxmlformats.org/presentationml/2006/ole">
            <mc:AlternateContent xmlns:mc="http://schemas.openxmlformats.org/markup-compatibility/2006">
              <mc:Choice xmlns:v="urn:schemas-microsoft-com:vml" Requires="v">
                <p:oleObj spid="_x0000_s142350" name="Equation" r:id="rId3" imgW="1816100" imgH="711200" progId="Equation.3">
                  <p:embed/>
                </p:oleObj>
              </mc:Choice>
              <mc:Fallback>
                <p:oleObj name="Equation" r:id="rId3" imgW="18161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866077"/>
                        <a:ext cx="2209800" cy="867723"/>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487209433"/>
              </p:ext>
            </p:extLst>
          </p:nvPr>
        </p:nvGraphicFramePr>
        <p:xfrm>
          <a:off x="1600200" y="4191000"/>
          <a:ext cx="1524000" cy="304800"/>
        </p:xfrm>
        <a:graphic>
          <a:graphicData uri="http://schemas.openxmlformats.org/presentationml/2006/ole">
            <mc:AlternateContent xmlns:mc="http://schemas.openxmlformats.org/markup-compatibility/2006">
              <mc:Choice xmlns:v="urn:schemas-microsoft-com:vml" Requires="v">
                <p:oleObj spid="_x0000_s142351" name="Equation" r:id="rId5" imgW="1143000" imgH="228600" progId="Equation.3">
                  <p:embed/>
                </p:oleObj>
              </mc:Choice>
              <mc:Fallback>
                <p:oleObj name="Equation" r:id="rId5" imgW="11430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191000"/>
                        <a:ext cx="1524000" cy="30480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621628205"/>
              </p:ext>
            </p:extLst>
          </p:nvPr>
        </p:nvGraphicFramePr>
        <p:xfrm>
          <a:off x="1600200" y="4419600"/>
          <a:ext cx="1689100" cy="304800"/>
        </p:xfrm>
        <a:graphic>
          <a:graphicData uri="http://schemas.openxmlformats.org/presentationml/2006/ole">
            <mc:AlternateContent xmlns:mc="http://schemas.openxmlformats.org/markup-compatibility/2006">
              <mc:Choice xmlns:v="urn:schemas-microsoft-com:vml" Requires="v">
                <p:oleObj spid="_x0000_s142352" name="Equation" r:id="rId7" imgW="1270000" imgH="228600" progId="Equation.3">
                  <p:embed/>
                </p:oleObj>
              </mc:Choice>
              <mc:Fallback>
                <p:oleObj name="Equation" r:id="rId7" imgW="1270000" imgH="228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4419600"/>
                        <a:ext cx="1689100" cy="304800"/>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58043082"/>
              </p:ext>
            </p:extLst>
          </p:nvPr>
        </p:nvGraphicFramePr>
        <p:xfrm>
          <a:off x="1600200" y="4648200"/>
          <a:ext cx="1727200" cy="304800"/>
        </p:xfrm>
        <a:graphic>
          <a:graphicData uri="http://schemas.openxmlformats.org/presentationml/2006/ole">
            <mc:AlternateContent xmlns:mc="http://schemas.openxmlformats.org/markup-compatibility/2006">
              <mc:Choice xmlns:v="urn:schemas-microsoft-com:vml" Requires="v">
                <p:oleObj spid="_x0000_s142353" name="Equation" r:id="rId9" imgW="1295400" imgH="228600" progId="Equation.3">
                  <p:embed/>
                </p:oleObj>
              </mc:Choice>
              <mc:Fallback>
                <p:oleObj name="Equation" r:id="rId9" imgW="1295400" imgH="22860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4648200"/>
                        <a:ext cx="1727200" cy="304800"/>
                      </a:xfrm>
                      <a:prstGeom prst="rect">
                        <a:avLst/>
                      </a:prstGeom>
                      <a:noFill/>
                    </p:spPr>
                  </p:pic>
                </p:oleObj>
              </mc:Fallback>
            </mc:AlternateContent>
          </a:graphicData>
        </a:graphic>
      </p:graphicFrame>
      <p:sp>
        <p:nvSpPr>
          <p:cNvPr id="1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8"/>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9"/>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96702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dirty="0"/>
              <a:t>Multiplying Eqn (1) by 2 and subtracting from Eqn (2) </a:t>
            </a:r>
            <a:r>
              <a:rPr lang="en-US" dirty="0" smtClean="0"/>
              <a:t>gives</a:t>
            </a:r>
          </a:p>
          <a:p>
            <a:endParaRPr lang="en-US" dirty="0"/>
          </a:p>
          <a:p>
            <a:endParaRPr lang="en-US" dirty="0" smtClean="0"/>
          </a:p>
          <a:p>
            <a:r>
              <a:rPr lang="en-US" dirty="0" smtClean="0"/>
              <a:t>					(4)</a:t>
            </a:r>
            <a:endParaRPr lang="en-US" dirty="0"/>
          </a:p>
          <a:p>
            <a:endParaRPr lang="en-US" dirty="0" smtClean="0"/>
          </a:p>
          <a:p>
            <a:r>
              <a:rPr lang="en-US" dirty="0"/>
              <a:t>Multiplying Eqn (1) by 2.5 and subtracting from Eqn (2) gives</a:t>
            </a:r>
          </a:p>
          <a:p>
            <a:r>
              <a:rPr lang="en-US" dirty="0" smtClean="0"/>
              <a:t>	</a:t>
            </a:r>
          </a:p>
          <a:p>
            <a:endParaRPr lang="en-US" dirty="0"/>
          </a:p>
          <a:p>
            <a:r>
              <a:rPr lang="en-US" dirty="0" smtClean="0"/>
              <a:t>					(5)</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140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8"/>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8"/>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9"/>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00995882"/>
              </p:ext>
            </p:extLst>
          </p:nvPr>
        </p:nvGraphicFramePr>
        <p:xfrm>
          <a:off x="1904999" y="2362201"/>
          <a:ext cx="1054099" cy="304800"/>
        </p:xfrm>
        <a:graphic>
          <a:graphicData uri="http://schemas.openxmlformats.org/presentationml/2006/ole">
            <mc:AlternateContent xmlns:mc="http://schemas.openxmlformats.org/markup-compatibility/2006">
              <mc:Choice xmlns:v="urn:schemas-microsoft-com:vml" Requires="v">
                <p:oleObj spid="_x0000_s143374" name="Equation" r:id="rId3" imgW="787400" imgH="228600" progId="Equation.3">
                  <p:embed/>
                </p:oleObj>
              </mc:Choice>
              <mc:Fallback>
                <p:oleObj name="Equation" r:id="rId3" imgW="7874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4999" y="2362201"/>
                        <a:ext cx="1054099" cy="30480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2379789"/>
              </p:ext>
            </p:extLst>
          </p:nvPr>
        </p:nvGraphicFramePr>
        <p:xfrm>
          <a:off x="1917699" y="2743201"/>
          <a:ext cx="817033" cy="304800"/>
        </p:xfrm>
        <a:graphic>
          <a:graphicData uri="http://schemas.openxmlformats.org/presentationml/2006/ole">
            <mc:AlternateContent xmlns:mc="http://schemas.openxmlformats.org/markup-compatibility/2006">
              <mc:Choice xmlns:v="urn:schemas-microsoft-com:vml" Requires="v">
                <p:oleObj spid="_x0000_s143375" name="Equation" r:id="rId5" imgW="609480" imgH="228600" progId="Equation.3">
                  <p:embed/>
                </p:oleObj>
              </mc:Choice>
              <mc:Fallback>
                <p:oleObj name="Equation" r:id="rId5" imgW="609480" imgH="228600" progId="Equation.3">
                  <p:embed/>
                  <p:pic>
                    <p:nvPicPr>
                      <p:cNvPr id="0" name="Object 3"/>
                      <p:cNvPicPr>
                        <a:picLocks noChangeAspect="1" noChangeArrowheads="1"/>
                      </p:cNvPicPr>
                      <p:nvPr/>
                    </p:nvPicPr>
                    <p:blipFill>
                      <a:blip r:embed="rId6"/>
                      <a:srcRect/>
                      <a:stretch>
                        <a:fillRect/>
                      </a:stretch>
                    </p:blipFill>
                    <p:spPr bwMode="auto">
                      <a:xfrm>
                        <a:off x="1917699" y="2743201"/>
                        <a:ext cx="817033" cy="3048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40681671"/>
              </p:ext>
            </p:extLst>
          </p:nvPr>
        </p:nvGraphicFramePr>
        <p:xfrm>
          <a:off x="1981199" y="3733801"/>
          <a:ext cx="1320799" cy="304800"/>
        </p:xfrm>
        <a:graphic>
          <a:graphicData uri="http://schemas.openxmlformats.org/presentationml/2006/ole">
            <mc:AlternateContent xmlns:mc="http://schemas.openxmlformats.org/markup-compatibility/2006">
              <mc:Choice xmlns:v="urn:schemas-microsoft-com:vml" Requires="v">
                <p:oleObj spid="_x0000_s143376" name="Equation" r:id="rId7" imgW="990600" imgH="228600" progId="Equation.3">
                  <p:embed/>
                </p:oleObj>
              </mc:Choice>
              <mc:Fallback>
                <p:oleObj name="Equation" r:id="rId7" imgW="990600" imgH="22860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199" y="3733801"/>
                        <a:ext cx="1320799" cy="30480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351578"/>
              </p:ext>
            </p:extLst>
          </p:nvPr>
        </p:nvGraphicFramePr>
        <p:xfrm>
          <a:off x="1981199" y="4038600"/>
          <a:ext cx="825499" cy="304800"/>
        </p:xfrm>
        <a:graphic>
          <a:graphicData uri="http://schemas.openxmlformats.org/presentationml/2006/ole">
            <mc:AlternateContent xmlns:mc="http://schemas.openxmlformats.org/markup-compatibility/2006">
              <mc:Choice xmlns:v="urn:schemas-microsoft-com:vml" Requires="v">
                <p:oleObj spid="_x0000_s143377" name="Equation" r:id="rId9" imgW="622030" imgH="228501" progId="Equation.3">
                  <p:embed/>
                </p:oleObj>
              </mc:Choice>
              <mc:Fallback>
                <p:oleObj name="Equation" r:id="rId9" imgW="622030" imgH="228501"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199" y="4038600"/>
                        <a:ext cx="825499" cy="304800"/>
                      </a:xfrm>
                      <a:prstGeom prst="rect">
                        <a:avLst/>
                      </a:prstGeom>
                      <a:noFill/>
                    </p:spPr>
                  </p:pic>
                </p:oleObj>
              </mc:Fallback>
            </mc:AlternateContent>
          </a:graphicData>
        </a:graphic>
      </p:graphicFrame>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8"/>
          <p:cNvSpPr>
            <a:spLocks noChangeArrowheads="1"/>
          </p:cNvSpPr>
          <p:nvPr/>
        </p:nvSpPr>
        <p:spPr bwMode="auto">
          <a:xfrm>
            <a:off x="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9"/>
          <p:cNvSpPr>
            <a:spLocks noChangeArrowheads="1"/>
          </p:cNvSpPr>
          <p:nvPr/>
        </p:nvSpPr>
        <p:spPr bwMode="auto">
          <a:xfrm>
            <a:off x="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36596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dirty="0"/>
              <a:t>Remember we found Eqn (4) and Eqn (5) just from Eqns (1) and (2).</a:t>
            </a:r>
          </a:p>
          <a:p>
            <a:r>
              <a:rPr lang="en-US" dirty="0"/>
              <a:t>Substitute Eqn (4) and (5) in Eqn (3) for </a:t>
            </a:r>
            <a:r>
              <a:rPr lang="en-US" dirty="0" smtClean="0"/>
              <a:t>    and      gives</a:t>
            </a:r>
          </a:p>
          <a:p>
            <a:endParaRPr lang="en-US" dirty="0"/>
          </a:p>
          <a:p>
            <a:endParaRPr lang="en-US" dirty="0" smtClean="0"/>
          </a:p>
          <a:p>
            <a:endParaRPr lang="en-US" dirty="0"/>
          </a:p>
          <a:p>
            <a:endParaRPr lang="en-US" dirty="0" smtClean="0"/>
          </a:p>
          <a:p>
            <a:endParaRPr lang="en-US" dirty="0"/>
          </a:p>
          <a:p>
            <a:endParaRPr lang="en-US" dirty="0" smtClean="0"/>
          </a:p>
          <a:p>
            <a:r>
              <a:rPr lang="en-US" dirty="0"/>
              <a:t>This means any values satisfying Eqns (4) and (5) will satisfy Eqns (1), (2) and (3) simultaneously.</a:t>
            </a:r>
          </a:p>
          <a:p>
            <a:r>
              <a:rPr lang="en-US" dirty="0"/>
              <a:t>For example, chose </a:t>
            </a:r>
            <a:endParaRPr lang="en-US" dirty="0" smtClean="0"/>
          </a:p>
          <a:p>
            <a:r>
              <a:rPr lang="en-US" dirty="0"/>
              <a:t>	</a:t>
            </a:r>
            <a:r>
              <a:rPr lang="en-US" dirty="0" smtClean="0"/>
              <a:t>	then</a:t>
            </a:r>
          </a:p>
          <a:p>
            <a:r>
              <a:rPr lang="en-US" dirty="0"/>
              <a:t>	</a:t>
            </a:r>
            <a:r>
              <a:rPr lang="en-US" dirty="0" smtClean="0"/>
              <a:t>	from Eqn(4), and</a:t>
            </a:r>
          </a:p>
          <a:p>
            <a:r>
              <a:rPr lang="en-US" dirty="0"/>
              <a:t>	</a:t>
            </a:r>
            <a:r>
              <a:rPr lang="en-US" dirty="0" smtClean="0"/>
              <a:t>	from Eqn(5).</a:t>
            </a:r>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140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8"/>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8"/>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9"/>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8"/>
          <p:cNvSpPr>
            <a:spLocks noChangeArrowheads="1"/>
          </p:cNvSpPr>
          <p:nvPr/>
        </p:nvSpPr>
        <p:spPr bwMode="auto">
          <a:xfrm>
            <a:off x="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9"/>
          <p:cNvSpPr>
            <a:spLocks noChangeArrowheads="1"/>
          </p:cNvSpPr>
          <p:nvPr/>
        </p:nvSpPr>
        <p:spPr bwMode="auto">
          <a:xfrm>
            <a:off x="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499101814"/>
              </p:ext>
            </p:extLst>
          </p:nvPr>
        </p:nvGraphicFramePr>
        <p:xfrm>
          <a:off x="4343400" y="2109787"/>
          <a:ext cx="228600" cy="328613"/>
        </p:xfrm>
        <a:graphic>
          <a:graphicData uri="http://schemas.openxmlformats.org/presentationml/2006/ole">
            <mc:AlternateContent xmlns:mc="http://schemas.openxmlformats.org/markup-compatibility/2006">
              <mc:Choice xmlns:v="urn:schemas-microsoft-com:vml" Requires="v">
                <p:oleObj spid="_x0000_s144411" name="Equation" r:id="rId3" imgW="152268" imgH="215713" progId="Equation.3">
                  <p:embed/>
                </p:oleObj>
              </mc:Choice>
              <mc:Fallback>
                <p:oleObj name="Equation" r:id="rId3" imgW="152268" imgH="215713"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109787"/>
                        <a:ext cx="228600" cy="328613"/>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767836776"/>
              </p:ext>
            </p:extLst>
          </p:nvPr>
        </p:nvGraphicFramePr>
        <p:xfrm>
          <a:off x="4953000" y="2109787"/>
          <a:ext cx="271463" cy="328613"/>
        </p:xfrm>
        <a:graphic>
          <a:graphicData uri="http://schemas.openxmlformats.org/presentationml/2006/ole">
            <mc:AlternateContent xmlns:mc="http://schemas.openxmlformats.org/markup-compatibility/2006">
              <mc:Choice xmlns:v="urn:schemas-microsoft-com:vml" Requires="v">
                <p:oleObj spid="_x0000_s144412" name="Equation" r:id="rId5" imgW="177569" imgH="215619" progId="Equation.3">
                  <p:embed/>
                </p:oleObj>
              </mc:Choice>
              <mc:Fallback>
                <p:oleObj name="Equation" r:id="rId5" imgW="177569" imgH="215619"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2109787"/>
                        <a:ext cx="271463" cy="328613"/>
                      </a:xfrm>
                      <a:prstGeom prst="rect">
                        <a:avLst/>
                      </a:prstGeom>
                      <a:noFill/>
                    </p:spPr>
                  </p:pic>
                </p:oleObj>
              </mc:Fallback>
            </mc:AlternateContent>
          </a:graphicData>
        </a:graphic>
      </p:graphicFrame>
      <p:sp>
        <p:nvSpPr>
          <p:cNvPr id="1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
          <p:cNvSpPr>
            <a:spLocks noChangeArrowheads="1"/>
          </p:cNvSpPr>
          <p:nvPr/>
        </p:nvSpPr>
        <p:spPr bwMode="auto">
          <a:xfrm>
            <a:off x="0" y="219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5"/>
          <p:cNvSpPr>
            <a:spLocks noChangeArrowheads="1"/>
          </p:cNvSpPr>
          <p:nvPr/>
        </p:nvSpPr>
        <p:spPr bwMode="auto">
          <a:xfrm>
            <a:off x="0" y="438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7" name="Object 26"/>
          <p:cNvGraphicFramePr>
            <a:graphicFrameLocks noChangeAspect="1"/>
          </p:cNvGraphicFramePr>
          <p:nvPr>
            <p:extLst>
              <p:ext uri="{D42A27DB-BD31-4B8C-83A1-F6EECF244321}">
                <p14:modId xmlns:p14="http://schemas.microsoft.com/office/powerpoint/2010/main" val="3987576417"/>
              </p:ext>
            </p:extLst>
          </p:nvPr>
        </p:nvGraphicFramePr>
        <p:xfrm>
          <a:off x="1981199" y="2590800"/>
          <a:ext cx="2476499" cy="304800"/>
        </p:xfrm>
        <a:graphic>
          <a:graphicData uri="http://schemas.openxmlformats.org/presentationml/2006/ole">
            <mc:AlternateContent xmlns:mc="http://schemas.openxmlformats.org/markup-compatibility/2006">
              <mc:Choice xmlns:v="urn:schemas-microsoft-com:vml" Requires="v">
                <p:oleObj spid="_x0000_s144413" name="Equation" r:id="rId7" imgW="1854200" imgH="228600" progId="Equation.3">
                  <p:embed/>
                </p:oleObj>
              </mc:Choice>
              <mc:Fallback>
                <p:oleObj name="Equation" r:id="rId7" imgW="1854200" imgH="228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199" y="2590800"/>
                        <a:ext cx="2476499" cy="304800"/>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660673724"/>
              </p:ext>
            </p:extLst>
          </p:nvPr>
        </p:nvGraphicFramePr>
        <p:xfrm>
          <a:off x="1981200" y="3100754"/>
          <a:ext cx="2044698" cy="304800"/>
        </p:xfrm>
        <a:graphic>
          <a:graphicData uri="http://schemas.openxmlformats.org/presentationml/2006/ole">
            <mc:AlternateContent xmlns:mc="http://schemas.openxmlformats.org/markup-compatibility/2006">
              <mc:Choice xmlns:v="urn:schemas-microsoft-com:vml" Requires="v">
                <p:oleObj spid="_x0000_s144414" name="Equation" r:id="rId9" imgW="1536700" imgH="228600" progId="Equation.3">
                  <p:embed/>
                </p:oleObj>
              </mc:Choice>
              <mc:Fallback>
                <p:oleObj name="Equation" r:id="rId9" imgW="15367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3100754"/>
                        <a:ext cx="2044698" cy="304800"/>
                      </a:xfrm>
                      <a:prstGeom prst="rect">
                        <a:avLst/>
                      </a:prstGeom>
                      <a:noFill/>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476270311"/>
              </p:ext>
            </p:extLst>
          </p:nvPr>
        </p:nvGraphicFramePr>
        <p:xfrm>
          <a:off x="1981199" y="3562840"/>
          <a:ext cx="469899" cy="241300"/>
        </p:xfrm>
        <a:graphic>
          <a:graphicData uri="http://schemas.openxmlformats.org/presentationml/2006/ole">
            <mc:AlternateContent xmlns:mc="http://schemas.openxmlformats.org/markup-compatibility/2006">
              <mc:Choice xmlns:v="urn:schemas-microsoft-com:vml" Requires="v">
                <p:oleObj spid="_x0000_s144415" name="Equation" r:id="rId11" imgW="355138" imgH="177569" progId="Equation.3">
                  <p:embed/>
                </p:oleObj>
              </mc:Choice>
              <mc:Fallback>
                <p:oleObj name="Equation" r:id="rId11" imgW="355138" imgH="177569"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199" y="3562840"/>
                        <a:ext cx="469899" cy="241300"/>
                      </a:xfrm>
                      <a:prstGeom prst="rect">
                        <a:avLst/>
                      </a:prstGeom>
                      <a:noFill/>
                    </p:spPr>
                  </p:pic>
                </p:oleObj>
              </mc:Fallback>
            </mc:AlternateContent>
          </a:graphicData>
        </a:graphic>
      </p:graphicFrame>
      <p:sp>
        <p:nvSpPr>
          <p:cNvPr id="3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10"/>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3" name="Object 32"/>
          <p:cNvGraphicFramePr>
            <a:graphicFrameLocks noChangeAspect="1"/>
          </p:cNvGraphicFramePr>
          <p:nvPr>
            <p:extLst>
              <p:ext uri="{D42A27DB-BD31-4B8C-83A1-F6EECF244321}">
                <p14:modId xmlns:p14="http://schemas.microsoft.com/office/powerpoint/2010/main" val="1478406908"/>
              </p:ext>
            </p:extLst>
          </p:nvPr>
        </p:nvGraphicFramePr>
        <p:xfrm>
          <a:off x="1447800" y="4876800"/>
          <a:ext cx="558800" cy="304800"/>
        </p:xfrm>
        <a:graphic>
          <a:graphicData uri="http://schemas.openxmlformats.org/presentationml/2006/ole">
            <mc:AlternateContent xmlns:mc="http://schemas.openxmlformats.org/markup-compatibility/2006">
              <mc:Choice xmlns:v="urn:schemas-microsoft-com:vml" Requires="v">
                <p:oleObj spid="_x0000_s144416" name="Equation" r:id="rId13" imgW="419100" imgH="228600" progId="Equation.3">
                  <p:embed/>
                </p:oleObj>
              </mc:Choice>
              <mc:Fallback>
                <p:oleObj name="Equation" r:id="rId13" imgW="419100" imgH="2286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7800" y="4876800"/>
                        <a:ext cx="558800" cy="304800"/>
                      </a:xfrm>
                      <a:prstGeom prst="rect">
                        <a:avLst/>
                      </a:prstGeom>
                      <a:noFill/>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922362872"/>
              </p:ext>
            </p:extLst>
          </p:nvPr>
        </p:nvGraphicFramePr>
        <p:xfrm>
          <a:off x="1435101" y="5118100"/>
          <a:ext cx="774699" cy="292100"/>
        </p:xfrm>
        <a:graphic>
          <a:graphicData uri="http://schemas.openxmlformats.org/presentationml/2006/ole">
            <mc:AlternateContent xmlns:mc="http://schemas.openxmlformats.org/markup-compatibility/2006">
              <mc:Choice xmlns:v="urn:schemas-microsoft-com:vml" Requires="v">
                <p:oleObj spid="_x0000_s144417" name="Equation" r:id="rId15" imgW="583693" imgH="215713" progId="Equation.3">
                  <p:embed/>
                </p:oleObj>
              </mc:Choice>
              <mc:Fallback>
                <p:oleObj name="Equation" r:id="rId15" imgW="583693" imgH="215713"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35101" y="5118100"/>
                        <a:ext cx="774699" cy="292100"/>
                      </a:xfrm>
                      <a:prstGeom prst="rect">
                        <a:avLst/>
                      </a:prstGeom>
                      <a:noFill/>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127436827"/>
              </p:ext>
            </p:extLst>
          </p:nvPr>
        </p:nvGraphicFramePr>
        <p:xfrm>
          <a:off x="1447800" y="5410200"/>
          <a:ext cx="762000" cy="292100"/>
        </p:xfrm>
        <a:graphic>
          <a:graphicData uri="http://schemas.openxmlformats.org/presentationml/2006/ole">
            <mc:AlternateContent xmlns:mc="http://schemas.openxmlformats.org/markup-compatibility/2006">
              <mc:Choice xmlns:v="urn:schemas-microsoft-com:vml" Requires="v">
                <p:oleObj spid="_x0000_s144418" name="Equation" r:id="rId17" imgW="571252" imgH="215806" progId="Equation.3">
                  <p:embed/>
                </p:oleObj>
              </mc:Choice>
              <mc:Fallback>
                <p:oleObj name="Equation" r:id="rId17" imgW="571252" imgH="215806" progId="Equation.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47800" y="5410200"/>
                        <a:ext cx="762000" cy="292100"/>
                      </a:xfrm>
                      <a:prstGeom prst="rect">
                        <a:avLst/>
                      </a:prstGeom>
                      <a:noFill/>
                    </p:spPr>
                  </p:pic>
                </p:oleObj>
              </mc:Fallback>
            </mc:AlternateContent>
          </a:graphicData>
        </a:graphic>
      </p:graphicFrame>
      <p:sp>
        <p:nvSpPr>
          <p:cNvPr id="36" name="Rectangle 1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16"/>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17"/>
          <p:cNvSpPr>
            <a:spLocks noChangeArrowheads="1"/>
          </p:cNvSpPr>
          <p:nvPr/>
        </p:nvSpPr>
        <p:spPr bwMode="auto">
          <a:xfrm>
            <a:off x="0" y="1362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18"/>
          <p:cNvSpPr>
            <a:spLocks noChangeArrowheads="1"/>
          </p:cNvSpPr>
          <p:nvPr/>
        </p:nvSpPr>
        <p:spPr bwMode="auto">
          <a:xfrm>
            <a:off x="0" y="1581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5007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140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8"/>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9"/>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
          <p:cNvSpPr>
            <a:spLocks noChangeArrowheads="1"/>
          </p:cNvSpPr>
          <p:nvPr/>
        </p:nvSpPr>
        <p:spPr bwMode="auto">
          <a:xfrm>
            <a:off x="0" y="219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5"/>
          <p:cNvSpPr>
            <a:spLocks noChangeArrowheads="1"/>
          </p:cNvSpPr>
          <p:nvPr/>
        </p:nvSpPr>
        <p:spPr bwMode="auto">
          <a:xfrm>
            <a:off x="0" y="438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10"/>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1"/>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1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16"/>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17"/>
          <p:cNvSpPr>
            <a:spLocks noChangeArrowheads="1"/>
          </p:cNvSpPr>
          <p:nvPr/>
        </p:nvSpPr>
        <p:spPr bwMode="auto">
          <a:xfrm>
            <a:off x="0" y="1362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ent Placeholder 5"/>
          <p:cNvSpPr>
            <a:spLocks noGrp="1"/>
          </p:cNvSpPr>
          <p:nvPr>
            <p:ph idx="1"/>
          </p:nvPr>
        </p:nvSpPr>
        <p:spPr>
          <a:xfrm>
            <a:off x="457200" y="1774825"/>
            <a:ext cx="8001000" cy="4625975"/>
          </a:xfrm>
        </p:spPr>
        <p:txBody>
          <a:bodyPr/>
          <a:lstStyle/>
          <a:p>
            <a:r>
              <a:rPr lang="en-US" dirty="0"/>
              <a:t>Hence we have a nontrivial solution of                              </a:t>
            </a:r>
            <a:r>
              <a:rPr lang="en-US" dirty="0" smtClean="0"/>
              <a:t>            . This </a:t>
            </a:r>
            <a:r>
              <a:rPr lang="en-US" dirty="0"/>
              <a:t>implies the three given vectors are linearly dependent.  Can you find another nontrivial solution?</a:t>
            </a:r>
          </a:p>
          <a:p>
            <a:r>
              <a:rPr lang="en-US" i="1" dirty="0"/>
              <a:t> </a:t>
            </a:r>
            <a:endParaRPr lang="en-US" dirty="0"/>
          </a:p>
          <a:p>
            <a:r>
              <a:rPr lang="en-US" dirty="0"/>
              <a:t>What about the following three vectors</a:t>
            </a:r>
            <a:r>
              <a:rPr lang="en-US" dirty="0" smtClean="0"/>
              <a:t>?</a:t>
            </a:r>
          </a:p>
          <a:p>
            <a:endParaRPr lang="en-US" dirty="0"/>
          </a:p>
          <a:p>
            <a:endParaRPr lang="en-US" dirty="0" smtClean="0"/>
          </a:p>
          <a:p>
            <a:endParaRPr lang="en-US" dirty="0"/>
          </a:p>
          <a:p>
            <a:endParaRPr lang="en-US" dirty="0"/>
          </a:p>
          <a:p>
            <a:r>
              <a:rPr lang="en-US" dirty="0"/>
              <a:t>Are they linearly dependent or linearly independent? </a:t>
            </a:r>
          </a:p>
          <a:p>
            <a:pPr algn="just"/>
            <a:r>
              <a:rPr lang="en-US" dirty="0"/>
              <a:t>Note that the only difference between this set of vectors and the previous one is the third entry in the third vector.  Hence, equations (4) and (5) are still valid.  What conclusion do you draw when you plug in equations (4) and (5) in the third equation: </a:t>
            </a:r>
            <a:r>
              <a:rPr lang="en-US" dirty="0" smtClean="0"/>
              <a:t>	              ?</a:t>
            </a:r>
          </a:p>
          <a:p>
            <a:pPr algn="just"/>
            <a:r>
              <a:rPr lang="en-US" dirty="0" smtClean="0"/>
              <a:t>What has changed?</a:t>
            </a:r>
            <a:endParaRPr lang="en-US" dirty="0"/>
          </a:p>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497627964"/>
              </p:ext>
            </p:extLst>
          </p:nvPr>
        </p:nvGraphicFramePr>
        <p:xfrm>
          <a:off x="4330700" y="1905000"/>
          <a:ext cx="2222500" cy="266700"/>
        </p:xfrm>
        <a:graphic>
          <a:graphicData uri="http://schemas.openxmlformats.org/presentationml/2006/ole">
            <mc:AlternateContent xmlns:mc="http://schemas.openxmlformats.org/markup-compatibility/2006">
              <mc:Choice xmlns:v="urn:schemas-microsoft-com:vml" Requires="v">
                <p:oleObj spid="_x0000_s145420" name="Equation" r:id="rId3" imgW="1905000" imgH="228600" progId="Equation.3">
                  <p:embed/>
                </p:oleObj>
              </mc:Choice>
              <mc:Fallback>
                <p:oleObj name="Equation" r:id="rId3" imgW="1905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0700" y="1905000"/>
                        <a:ext cx="2222500" cy="266700"/>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 name="Object 39"/>
          <p:cNvGraphicFramePr>
            <a:graphicFrameLocks noChangeAspect="1"/>
          </p:cNvGraphicFramePr>
          <p:nvPr>
            <p:extLst>
              <p:ext uri="{D42A27DB-BD31-4B8C-83A1-F6EECF244321}">
                <p14:modId xmlns:p14="http://schemas.microsoft.com/office/powerpoint/2010/main" val="1023905030"/>
              </p:ext>
            </p:extLst>
          </p:nvPr>
        </p:nvGraphicFramePr>
        <p:xfrm>
          <a:off x="2362200" y="3356225"/>
          <a:ext cx="990600" cy="834775"/>
        </p:xfrm>
        <a:graphic>
          <a:graphicData uri="http://schemas.openxmlformats.org/presentationml/2006/ole">
            <mc:AlternateContent xmlns:mc="http://schemas.openxmlformats.org/markup-compatibility/2006">
              <mc:Choice xmlns:v="urn:schemas-microsoft-com:vml" Requires="v">
                <p:oleObj spid="_x0000_s145421" name="Equation" r:id="rId5" imgW="850531" imgH="710891" progId="Equation.3">
                  <p:embed/>
                </p:oleObj>
              </mc:Choice>
              <mc:Fallback>
                <p:oleObj name="Equation" r:id="rId5" imgW="850531"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3356225"/>
                        <a:ext cx="990600" cy="834775"/>
                      </a:xfrm>
                      <a:prstGeom prst="rect">
                        <a:avLst/>
                      </a:prstGeom>
                      <a:noFill/>
                    </p:spPr>
                  </p:pic>
                </p:oleObj>
              </mc:Fallback>
            </mc:AlternateContent>
          </a:graphicData>
        </a:graphic>
      </p:graphicFrame>
      <p:sp>
        <p:nvSpPr>
          <p:cNvPr id="4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2" name="Object 41"/>
          <p:cNvGraphicFramePr>
            <a:graphicFrameLocks noChangeAspect="1"/>
          </p:cNvGraphicFramePr>
          <p:nvPr>
            <p:extLst>
              <p:ext uri="{D42A27DB-BD31-4B8C-83A1-F6EECF244321}">
                <p14:modId xmlns:p14="http://schemas.microsoft.com/office/powerpoint/2010/main" val="1247698606"/>
              </p:ext>
            </p:extLst>
          </p:nvPr>
        </p:nvGraphicFramePr>
        <p:xfrm>
          <a:off x="1524000" y="5473531"/>
          <a:ext cx="1600200" cy="270256"/>
        </p:xfrm>
        <a:graphic>
          <a:graphicData uri="http://schemas.openxmlformats.org/presentationml/2006/ole">
            <mc:AlternateContent xmlns:mc="http://schemas.openxmlformats.org/markup-compatibility/2006">
              <mc:Choice xmlns:v="urn:schemas-microsoft-com:vml" Requires="v">
                <p:oleObj spid="_x0000_s145422" name="Equation" r:id="rId7" imgW="1282700" imgH="228600" progId="Equation.3">
                  <p:embed/>
                </p:oleObj>
              </mc:Choice>
              <mc:Fallback>
                <p:oleObj name="Equation" r:id="rId7" imgW="12827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5473531"/>
                        <a:ext cx="1600200" cy="270256"/>
                      </a:xfrm>
                      <a:prstGeom prst="rect">
                        <a:avLst/>
                      </a:prstGeom>
                      <a:noFill/>
                    </p:spPr>
                  </p:pic>
                </p:oleObj>
              </mc:Fallback>
            </mc:AlternateContent>
          </a:graphicData>
        </a:graphic>
      </p:graphicFrame>
    </p:spTree>
    <p:extLst>
      <p:ext uri="{BB962C8B-B14F-4D97-AF65-F5344CB8AC3E}">
        <p14:creationId xmlns:p14="http://schemas.microsoft.com/office/powerpoint/2010/main" val="3989082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12</a:t>
            </a:r>
            <a:endParaRPr lang="en-US" dirty="0">
              <a:latin typeface="+mj-lt"/>
            </a:endParaRPr>
          </a:p>
        </p:txBody>
      </p:sp>
      <p:sp>
        <p:nvSpPr>
          <p:cNvPr id="3" name="Content Placeholder 2"/>
          <p:cNvSpPr>
            <a:spLocks noGrp="1"/>
          </p:cNvSpPr>
          <p:nvPr>
            <p:ph idx="1"/>
          </p:nvPr>
        </p:nvSpPr>
        <p:spPr/>
        <p:txBody>
          <a:bodyPr/>
          <a:lstStyle/>
          <a:p>
            <a:r>
              <a:rPr lang="en-US" dirty="0"/>
              <a:t>Are the three </a:t>
            </a:r>
            <a:r>
              <a:rPr lang="en-US" dirty="0" smtClean="0"/>
              <a:t>vectors</a:t>
            </a:r>
          </a:p>
          <a:p>
            <a:endParaRPr lang="en-US" dirty="0"/>
          </a:p>
          <a:p>
            <a:endParaRPr lang="en-US" dirty="0" smtClean="0"/>
          </a:p>
          <a:p>
            <a:endParaRPr lang="en-US" dirty="0" smtClean="0"/>
          </a:p>
          <a:p>
            <a:endParaRPr lang="en-US" dirty="0"/>
          </a:p>
          <a:p>
            <a:endParaRPr lang="en-US" dirty="0"/>
          </a:p>
          <a:p>
            <a:r>
              <a:rPr lang="en-US" dirty="0" smtClean="0"/>
              <a:t>linearly dependent?</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16554651"/>
              </p:ext>
            </p:extLst>
          </p:nvPr>
        </p:nvGraphicFramePr>
        <p:xfrm>
          <a:off x="1828800" y="2286000"/>
          <a:ext cx="2474976" cy="914400"/>
        </p:xfrm>
        <a:graphic>
          <a:graphicData uri="http://schemas.openxmlformats.org/presentationml/2006/ole">
            <mc:AlternateContent xmlns:mc="http://schemas.openxmlformats.org/markup-compatibility/2006">
              <mc:Choice xmlns:v="urn:schemas-microsoft-com:vml" Requires="v">
                <p:oleObj spid="_x0000_s146436" name="Equation" r:id="rId3" imgW="1930400" imgH="711200" progId="Equation.3">
                  <p:embed/>
                </p:oleObj>
              </mc:Choice>
              <mc:Fallback>
                <p:oleObj name="Equation" r:id="rId3" imgW="19304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86000"/>
                        <a:ext cx="2474976" cy="914400"/>
                      </a:xfrm>
                      <a:prstGeom prst="rect">
                        <a:avLst/>
                      </a:prstGeom>
                      <a:noFill/>
                    </p:spPr>
                  </p:pic>
                </p:oleObj>
              </mc:Fallback>
            </mc:AlternateContent>
          </a:graphicData>
        </a:graphic>
      </p:graphicFrame>
    </p:spTree>
    <p:extLst>
      <p:ext uri="{BB962C8B-B14F-4D97-AF65-F5344CB8AC3E}">
        <p14:creationId xmlns:p14="http://schemas.microsoft.com/office/powerpoint/2010/main" val="2418604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12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r>
              <a:rPr lang="en-US" dirty="0"/>
              <a:t>Writing the linear combination of the three vectors and equating to zero </a:t>
            </a:r>
            <a:r>
              <a:rPr lang="en-US" dirty="0" smtClean="0"/>
              <a:t>vector</a:t>
            </a:r>
          </a:p>
          <a:p>
            <a:endParaRPr lang="en-US" dirty="0"/>
          </a:p>
          <a:p>
            <a:endParaRPr lang="en-US" dirty="0" smtClean="0"/>
          </a:p>
          <a:p>
            <a:endParaRPr lang="en-US" dirty="0"/>
          </a:p>
          <a:p>
            <a:endParaRPr lang="en-US" dirty="0" smtClean="0"/>
          </a:p>
          <a:p>
            <a:endParaRPr lang="en-US" dirty="0"/>
          </a:p>
          <a:p>
            <a:r>
              <a:rPr lang="en-US" dirty="0" smtClean="0"/>
              <a:t>gives</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261237138"/>
              </p:ext>
            </p:extLst>
          </p:nvPr>
        </p:nvGraphicFramePr>
        <p:xfrm>
          <a:off x="1295400" y="3048000"/>
          <a:ext cx="2190496" cy="838200"/>
        </p:xfrm>
        <a:graphic>
          <a:graphicData uri="http://schemas.openxmlformats.org/presentationml/2006/ole">
            <mc:AlternateContent xmlns:mc="http://schemas.openxmlformats.org/markup-compatibility/2006">
              <mc:Choice xmlns:v="urn:schemas-microsoft-com:vml" Requires="v">
                <p:oleObj spid="_x0000_s147463" name="Equation" r:id="rId3" imgW="1866900" imgH="711200" progId="Equation.3">
                  <p:embed/>
                </p:oleObj>
              </mc:Choice>
              <mc:Fallback>
                <p:oleObj name="Equation" r:id="rId3" imgW="18669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048000"/>
                        <a:ext cx="2190496" cy="83820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17730120"/>
              </p:ext>
            </p:extLst>
          </p:nvPr>
        </p:nvGraphicFramePr>
        <p:xfrm>
          <a:off x="1543304" y="4495800"/>
          <a:ext cx="1877568" cy="838200"/>
        </p:xfrm>
        <a:graphic>
          <a:graphicData uri="http://schemas.openxmlformats.org/presentationml/2006/ole">
            <mc:AlternateContent xmlns:mc="http://schemas.openxmlformats.org/markup-compatibility/2006">
              <mc:Choice xmlns:v="urn:schemas-microsoft-com:vml" Requires="v">
                <p:oleObj spid="_x0000_s147464" name="Equation" r:id="rId5" imgW="1600200" imgH="711200" progId="Equation.3">
                  <p:embed/>
                </p:oleObj>
              </mc:Choice>
              <mc:Fallback>
                <p:oleObj name="Equation" r:id="rId5" imgW="1600200" imgH="7112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3304" y="4495800"/>
                        <a:ext cx="1877568" cy="838200"/>
                      </a:xfrm>
                      <a:prstGeom prst="rect">
                        <a:avLst/>
                      </a:prstGeom>
                      <a:noFill/>
                    </p:spPr>
                  </p:pic>
                </p:oleObj>
              </mc:Fallback>
            </mc:AlternateContent>
          </a:graphicData>
        </a:graphic>
      </p:graphicFrame>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5139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What is a vector?</a:t>
            </a:r>
          </a:p>
        </p:txBody>
      </p:sp>
      <p:sp>
        <p:nvSpPr>
          <p:cNvPr id="3" name="Content Placeholder 2"/>
          <p:cNvSpPr>
            <a:spLocks noGrp="1"/>
          </p:cNvSpPr>
          <p:nvPr>
            <p:ph idx="1"/>
          </p:nvPr>
        </p:nvSpPr>
        <p:spPr>
          <a:xfrm>
            <a:off x="457200" y="1774825"/>
            <a:ext cx="7924800" cy="4625975"/>
          </a:xfrm>
        </p:spPr>
        <p:txBody>
          <a:bodyPr/>
          <a:lstStyle/>
          <a:p>
            <a:pPr algn="just"/>
            <a:r>
              <a:rPr lang="en-US" dirty="0" smtClean="0"/>
              <a:t>A vector is a collection of numbers in a definite order. If it is a collection of </a:t>
            </a:r>
            <a:r>
              <a:rPr lang="en-US" i="1" dirty="0" smtClean="0"/>
              <a:t>n</a:t>
            </a:r>
            <a:r>
              <a:rPr lang="en-US" dirty="0" smtClean="0"/>
              <a:t> numbers it is called a </a:t>
            </a:r>
            <a:r>
              <a:rPr lang="en-US" i="1" dirty="0" smtClean="0"/>
              <a:t>n-</a:t>
            </a:r>
            <a:r>
              <a:rPr lang="en-US" dirty="0" smtClean="0"/>
              <a:t>dimensional vector. So the vector      given by</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r>
              <a:rPr lang="en-US" dirty="0" smtClean="0"/>
              <a:t>Is a </a:t>
            </a:r>
            <a:r>
              <a:rPr lang="en-US" i="1" dirty="0" smtClean="0"/>
              <a:t>n-</a:t>
            </a:r>
            <a:r>
              <a:rPr lang="en-US" dirty="0" smtClean="0"/>
              <a:t>dimensional column vector with </a:t>
            </a:r>
            <a:r>
              <a:rPr lang="en-US" i="1" dirty="0" smtClean="0"/>
              <a:t>n </a:t>
            </a:r>
            <a:r>
              <a:rPr lang="en-US" dirty="0" smtClean="0"/>
              <a:t>components,               . The above is a column vector. A row vector [</a:t>
            </a:r>
            <a:r>
              <a:rPr lang="en-US" i="1" dirty="0" smtClean="0"/>
              <a:t>B</a:t>
            </a:r>
            <a:r>
              <a:rPr lang="en-US" dirty="0" smtClean="0"/>
              <a:t>]</a:t>
            </a:r>
            <a:r>
              <a:rPr lang="en-US" dirty="0" smtClean="0"/>
              <a:t> is of the form                  where      is a </a:t>
            </a:r>
            <a:r>
              <a:rPr lang="en-US" i="1" dirty="0" smtClean="0"/>
              <a:t>n</a:t>
            </a:r>
            <a:r>
              <a:rPr lang="en-US" dirty="0" smtClean="0"/>
              <a:t>-dimensional row vector with </a:t>
            </a:r>
            <a:r>
              <a:rPr lang="en-US" i="1" dirty="0" smtClean="0"/>
              <a:t>n </a:t>
            </a:r>
            <a:r>
              <a:rPr lang="en-US" dirty="0" smtClean="0"/>
              <a:t>components</a:t>
            </a:r>
            <a:endParaRPr lang="en-US" dirty="0"/>
          </a:p>
          <a:p>
            <a:pPr marL="633412" indent="-514350" algn="just">
              <a:spcAft>
                <a:spcPts val="1200"/>
              </a:spcAft>
              <a:buFont typeface="+mj-lt"/>
              <a:buAutoNum type="arabicPeriod"/>
              <a:defRPr/>
            </a:pPr>
            <a:endParaRPr lang="en-US" sz="1800" dirty="0" smtClean="0">
              <a:latin typeface="Times New Roman" panose="02020603050405020304" pitchFamily="18" charset="0"/>
              <a:cs typeface="Times New Roman" panose="02020603050405020304" pitchFamily="18" charset="0"/>
            </a:endParaRPr>
          </a:p>
          <a:p>
            <a:pPr marL="119062" indent="0" algn="just">
              <a:buNone/>
              <a:defRPr/>
            </a:pPr>
            <a:endParaRPr lang="en-US" sz="18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14645850"/>
              </p:ext>
            </p:extLst>
          </p:nvPr>
        </p:nvGraphicFramePr>
        <p:xfrm>
          <a:off x="5791200" y="3810000"/>
          <a:ext cx="990600" cy="270164"/>
        </p:xfrm>
        <a:graphic>
          <a:graphicData uri="http://schemas.openxmlformats.org/presentationml/2006/ole">
            <mc:AlternateContent xmlns:mc="http://schemas.openxmlformats.org/markup-compatibility/2006">
              <mc:Choice xmlns:v="urn:schemas-microsoft-com:vml" Requires="v">
                <p:oleObj spid="_x0000_s111635" name="Equation" r:id="rId4" imgW="838200" imgH="228600" progId="Equation.3">
                  <p:embed/>
                </p:oleObj>
              </mc:Choice>
              <mc:Fallback>
                <p:oleObj name="Equation" r:id="rId4" imgW="8382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3810000"/>
                        <a:ext cx="990600" cy="27016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813360655"/>
              </p:ext>
            </p:extLst>
          </p:nvPr>
        </p:nvGraphicFramePr>
        <p:xfrm>
          <a:off x="5943600" y="2133600"/>
          <a:ext cx="304800" cy="270933"/>
        </p:xfrm>
        <a:graphic>
          <a:graphicData uri="http://schemas.openxmlformats.org/presentationml/2006/ole">
            <mc:AlternateContent xmlns:mc="http://schemas.openxmlformats.org/markup-compatibility/2006">
              <mc:Choice xmlns:v="urn:schemas-microsoft-com:vml" Requires="v">
                <p:oleObj spid="_x0000_s111636" name="Equation" r:id="rId6" imgW="152268" imgH="203024" progId="Equation.3">
                  <p:embed/>
                </p:oleObj>
              </mc:Choice>
              <mc:Fallback>
                <p:oleObj name="Equation" r:id="rId6" imgW="152268" imgH="203024"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2133600"/>
                        <a:ext cx="304800" cy="270933"/>
                      </a:xfrm>
                      <a:prstGeom prst="rect">
                        <a:avLst/>
                      </a:prstGeom>
                      <a:noFill/>
                    </p:spPr>
                  </p:pic>
                </p:oleObj>
              </mc:Fallback>
            </mc:AlternateContent>
          </a:graphicData>
        </a:graphic>
      </p:graphicFrame>
      <p:pic>
        <p:nvPicPr>
          <p:cNvPr id="111621" name="Picture 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33600" y="2590800"/>
            <a:ext cx="685800" cy="107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73567301"/>
              </p:ext>
            </p:extLst>
          </p:nvPr>
        </p:nvGraphicFramePr>
        <p:xfrm>
          <a:off x="5257800" y="4068040"/>
          <a:ext cx="1294535" cy="303935"/>
        </p:xfrm>
        <a:graphic>
          <a:graphicData uri="http://schemas.openxmlformats.org/presentationml/2006/ole">
            <mc:AlternateContent xmlns:mc="http://schemas.openxmlformats.org/markup-compatibility/2006">
              <mc:Choice xmlns:v="urn:schemas-microsoft-com:vml" Requires="v">
                <p:oleObj spid="_x0000_s111637" name="Equation" r:id="rId9" imgW="1091726" imgH="253890" progId="Equation.3">
                  <p:embed/>
                </p:oleObj>
              </mc:Choice>
              <mc:Fallback>
                <p:oleObj name="Equation" r:id="rId9" imgW="1091726" imgH="25389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4068040"/>
                        <a:ext cx="1294535" cy="303935"/>
                      </a:xfrm>
                      <a:prstGeom prst="rect">
                        <a:avLst/>
                      </a:prstGeom>
                      <a:noFill/>
                    </p:spPr>
                  </p:pic>
                </p:oleObj>
              </mc:Fallback>
            </mc:AlternateContent>
          </a:graphicData>
        </a:graphic>
      </p:graphicFrame>
      <p:sp>
        <p:nvSpPr>
          <p:cNvPr id="10"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132437101"/>
              </p:ext>
            </p:extLst>
          </p:nvPr>
        </p:nvGraphicFramePr>
        <p:xfrm>
          <a:off x="7315200" y="4078431"/>
          <a:ext cx="180110" cy="236395"/>
        </p:xfrm>
        <a:graphic>
          <a:graphicData uri="http://schemas.openxmlformats.org/presentationml/2006/ole">
            <mc:AlternateContent xmlns:mc="http://schemas.openxmlformats.org/markup-compatibility/2006">
              <mc:Choice xmlns:v="urn:schemas-microsoft-com:vml" Requires="v">
                <p:oleObj spid="_x0000_s111638" name="Equation" r:id="rId11" imgW="152268" imgH="203024" progId="Equation.3">
                  <p:embed/>
                </p:oleObj>
              </mc:Choice>
              <mc:Fallback>
                <p:oleObj name="Equation" r:id="rId11" imgW="152268" imgH="203024"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4078431"/>
                        <a:ext cx="180110" cy="236395"/>
                      </a:xfrm>
                      <a:prstGeom prst="rect">
                        <a:avLst/>
                      </a:prstGeom>
                      <a:noFill/>
                    </p:spPr>
                  </p:pic>
                </p:oleObj>
              </mc:Fallback>
            </mc:AlternateContent>
          </a:graphicData>
        </a:graphic>
      </p:graphicFrame>
      <p:sp>
        <p:nvSpPr>
          <p:cNvPr id="13"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99622716"/>
              </p:ext>
            </p:extLst>
          </p:nvPr>
        </p:nvGraphicFramePr>
        <p:xfrm>
          <a:off x="4648199" y="4378036"/>
          <a:ext cx="855518" cy="270164"/>
        </p:xfrm>
        <a:graphic>
          <a:graphicData uri="http://schemas.openxmlformats.org/presentationml/2006/ole">
            <mc:AlternateContent xmlns:mc="http://schemas.openxmlformats.org/markup-compatibility/2006">
              <mc:Choice xmlns:v="urn:schemas-microsoft-com:vml" Requires="v">
                <p:oleObj spid="_x0000_s111639" name="Equation" r:id="rId13" imgW="723586" imgH="228501" progId="Equation.3">
                  <p:embed/>
                </p:oleObj>
              </mc:Choice>
              <mc:Fallback>
                <p:oleObj name="Equation" r:id="rId13" imgW="723586" imgH="228501"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48199" y="4378036"/>
                        <a:ext cx="855518" cy="270164"/>
                      </a:xfrm>
                      <a:prstGeom prst="rect">
                        <a:avLst/>
                      </a:prstGeom>
                      <a:noFill/>
                    </p:spPr>
                  </p:pic>
                </p:oleObj>
              </mc:Fallback>
            </mc:AlternateContent>
          </a:graphicData>
        </a:graphic>
      </p:graphicFrame>
    </p:spTree>
    <p:extLst>
      <p:ext uri="{BB962C8B-B14F-4D97-AF65-F5344CB8AC3E}">
        <p14:creationId xmlns:p14="http://schemas.microsoft.com/office/powerpoint/2010/main" val="29031685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12 (cont.)</a:t>
            </a:r>
            <a:endParaRPr lang="en-US" dirty="0">
              <a:latin typeface="+mj-lt"/>
            </a:endParaRPr>
          </a:p>
        </p:txBody>
      </p:sp>
      <p:sp>
        <p:nvSpPr>
          <p:cNvPr id="3" name="Content Placeholder 2"/>
          <p:cNvSpPr>
            <a:spLocks noGrp="1"/>
          </p:cNvSpPr>
          <p:nvPr>
            <p:ph idx="1"/>
          </p:nvPr>
        </p:nvSpPr>
        <p:spPr/>
        <p:txBody>
          <a:bodyPr/>
          <a:lstStyle/>
          <a:p>
            <a:r>
              <a:rPr lang="en-US" dirty="0"/>
              <a:t>In addition to                       </a:t>
            </a:r>
            <a:r>
              <a:rPr lang="en-US" dirty="0" smtClean="0"/>
              <a:t>, </a:t>
            </a:r>
            <a:r>
              <a:rPr lang="en-US" dirty="0"/>
              <a:t>one can find other solutions for which              </a:t>
            </a:r>
            <a:r>
              <a:rPr lang="en-US" dirty="0" smtClean="0"/>
              <a:t> </a:t>
            </a:r>
            <a:r>
              <a:rPr lang="en-US" dirty="0"/>
              <a:t>are not equal to zero.  For example                                is also a solution.  This </a:t>
            </a:r>
            <a:r>
              <a:rPr lang="en-US" dirty="0" smtClean="0"/>
              <a:t>implies</a:t>
            </a:r>
          </a:p>
          <a:p>
            <a:endParaRPr lang="en-US" dirty="0"/>
          </a:p>
          <a:p>
            <a:endParaRPr lang="en-US" dirty="0" smtClean="0"/>
          </a:p>
          <a:p>
            <a:endParaRPr lang="en-US" dirty="0"/>
          </a:p>
          <a:p>
            <a:endParaRPr lang="en-US" dirty="0" smtClean="0"/>
          </a:p>
          <a:p>
            <a:endParaRPr lang="en-US" dirty="0"/>
          </a:p>
          <a:p>
            <a:r>
              <a:rPr lang="en-US" dirty="0"/>
              <a:t>So the linear combination that gives us a zero vector consists of non-zero constants.  Hence </a:t>
            </a:r>
            <a:r>
              <a:rPr lang="en-US" dirty="0" smtClean="0"/>
              <a:t>              are linearly dependent</a:t>
            </a:r>
          </a:p>
          <a:p>
            <a:endParaRPr lang="en-US" dirty="0"/>
          </a:p>
          <a:p>
            <a:endParaRPr lang="en-US" dirty="0" smtClean="0"/>
          </a:p>
          <a:p>
            <a:endParaRPr lang="en-US" dirty="0"/>
          </a:p>
          <a:p>
            <a:endParaRPr lang="en-US" dirty="0" smtClean="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206262281"/>
              </p:ext>
            </p:extLst>
          </p:nvPr>
        </p:nvGraphicFramePr>
        <p:xfrm>
          <a:off x="1959430" y="1905000"/>
          <a:ext cx="1143000" cy="261257"/>
        </p:xfrm>
        <a:graphic>
          <a:graphicData uri="http://schemas.openxmlformats.org/presentationml/2006/ole">
            <mc:AlternateContent xmlns:mc="http://schemas.openxmlformats.org/markup-compatibility/2006">
              <mc:Choice xmlns:v="urn:schemas-microsoft-com:vml" Requires="v">
                <p:oleObj spid="_x0000_s148496" name="Equation" r:id="rId3" imgW="1002865" imgH="228501" progId="Equation.3">
                  <p:embed/>
                </p:oleObj>
              </mc:Choice>
              <mc:Fallback>
                <p:oleObj name="Equation" r:id="rId3" imgW="1002865"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9430" y="1905000"/>
                        <a:ext cx="1143000" cy="261257"/>
                      </a:xfrm>
                      <a:prstGeom prst="rect">
                        <a:avLst/>
                      </a:prstGeom>
                      <a:noFill/>
                    </p:spPr>
                  </p:pic>
                </p:oleObj>
              </mc:Fallback>
            </mc:AlternateContent>
          </a:graphicData>
        </a:graphic>
      </p:graphicFrame>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364466202"/>
              </p:ext>
            </p:extLst>
          </p:nvPr>
        </p:nvGraphicFramePr>
        <p:xfrm>
          <a:off x="6858000" y="1905000"/>
          <a:ext cx="620486" cy="261257"/>
        </p:xfrm>
        <a:graphic>
          <a:graphicData uri="http://schemas.openxmlformats.org/presentationml/2006/ole">
            <mc:AlternateContent xmlns:mc="http://schemas.openxmlformats.org/markup-compatibility/2006">
              <mc:Choice xmlns:v="urn:schemas-microsoft-com:vml" Requires="v">
                <p:oleObj spid="_x0000_s148497" name="Equation" r:id="rId5" imgW="545863" imgH="228501" progId="Equation.3">
                  <p:embed/>
                </p:oleObj>
              </mc:Choice>
              <mc:Fallback>
                <p:oleObj name="Equation" r:id="rId5" imgW="545863" imgH="22850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1905000"/>
                        <a:ext cx="620486" cy="261257"/>
                      </a:xfrm>
                      <a:prstGeom prst="rect">
                        <a:avLst/>
                      </a:prstGeom>
                      <a:noFill/>
                    </p:spPr>
                  </p:pic>
                </p:oleObj>
              </mc:Fallback>
            </mc:AlternateContent>
          </a:graphicData>
        </a:graphic>
      </p:graphicFrame>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090675469"/>
              </p:ext>
            </p:extLst>
          </p:nvPr>
        </p:nvGraphicFramePr>
        <p:xfrm>
          <a:off x="3200400" y="2177143"/>
          <a:ext cx="1698171" cy="261257"/>
        </p:xfrm>
        <a:graphic>
          <a:graphicData uri="http://schemas.openxmlformats.org/presentationml/2006/ole">
            <mc:AlternateContent xmlns:mc="http://schemas.openxmlformats.org/markup-compatibility/2006">
              <mc:Choice xmlns:v="urn:schemas-microsoft-com:vml" Requires="v">
                <p:oleObj spid="_x0000_s148498" name="Equation" r:id="rId7" imgW="1485900" imgH="228600" progId="Equation.3">
                  <p:embed/>
                </p:oleObj>
              </mc:Choice>
              <mc:Fallback>
                <p:oleObj name="Equation" r:id="rId7" imgW="14859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177143"/>
                        <a:ext cx="1698171" cy="261257"/>
                      </a:xfrm>
                      <a:prstGeom prst="rect">
                        <a:avLst/>
                      </a:prstGeom>
                      <a:noFill/>
                    </p:spPr>
                  </p:pic>
                </p:oleObj>
              </mc:Fallback>
            </mc:AlternateContent>
          </a:graphicData>
        </a:graphic>
      </p:graphicFrame>
      <p:sp>
        <p:nvSpPr>
          <p:cNvPr id="1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904495783"/>
              </p:ext>
            </p:extLst>
          </p:nvPr>
        </p:nvGraphicFramePr>
        <p:xfrm>
          <a:off x="1905000" y="2666999"/>
          <a:ext cx="2209800" cy="881569"/>
        </p:xfrm>
        <a:graphic>
          <a:graphicData uri="http://schemas.openxmlformats.org/presentationml/2006/ole">
            <mc:AlternateContent xmlns:mc="http://schemas.openxmlformats.org/markup-compatibility/2006">
              <mc:Choice xmlns:v="urn:schemas-microsoft-com:vml" Requires="v">
                <p:oleObj spid="_x0000_s148499" name="Equation" r:id="rId9" imgW="1790700" imgH="711200" progId="Equation.3">
                  <p:embed/>
                </p:oleObj>
              </mc:Choice>
              <mc:Fallback>
                <p:oleObj name="Equation" r:id="rId9" imgW="1790700" imgH="711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00" y="2666999"/>
                        <a:ext cx="2209800" cy="881569"/>
                      </a:xfrm>
                      <a:prstGeom prst="rect">
                        <a:avLst/>
                      </a:prstGeom>
                      <a:noFill/>
                    </p:spPr>
                  </p:pic>
                </p:oleObj>
              </mc:Fallback>
            </mc:AlternateContent>
          </a:graphicData>
        </a:graphic>
      </p:graphicFrame>
      <p:sp>
        <p:nvSpPr>
          <p:cNvPr id="1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628074023"/>
              </p:ext>
            </p:extLst>
          </p:nvPr>
        </p:nvGraphicFramePr>
        <p:xfrm>
          <a:off x="1295400" y="4054078"/>
          <a:ext cx="685800" cy="289322"/>
        </p:xfrm>
        <a:graphic>
          <a:graphicData uri="http://schemas.openxmlformats.org/presentationml/2006/ole">
            <mc:AlternateContent xmlns:mc="http://schemas.openxmlformats.org/markup-compatibility/2006">
              <mc:Choice xmlns:v="urn:schemas-microsoft-com:vml" Requires="v">
                <p:oleObj spid="_x0000_s148500" name="Equation" r:id="rId11" imgW="609336" imgH="253890" progId="Equation.3">
                  <p:embed/>
                </p:oleObj>
              </mc:Choice>
              <mc:Fallback>
                <p:oleObj name="Equation" r:id="rId11" imgW="609336" imgH="25389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4054078"/>
                        <a:ext cx="685800" cy="289322"/>
                      </a:xfrm>
                      <a:prstGeom prst="rect">
                        <a:avLst/>
                      </a:prstGeom>
                      <a:noFill/>
                    </p:spPr>
                  </p:pic>
                </p:oleObj>
              </mc:Fallback>
            </mc:AlternateContent>
          </a:graphicData>
        </a:graphic>
      </p:graphicFrame>
    </p:spTree>
    <p:extLst>
      <p:ext uri="{BB962C8B-B14F-4D97-AF65-F5344CB8AC3E}">
        <p14:creationId xmlns:p14="http://schemas.microsoft.com/office/powerpoint/2010/main" val="2557342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What do you mean by the rank of a set of vectors</a:t>
            </a:r>
            <a:r>
              <a:rPr lang="en-US" dirty="0" smtClean="0">
                <a:latin typeface="+mj-lt"/>
              </a:rPr>
              <a:t>?</a:t>
            </a:r>
            <a:endParaRPr lang="en-US" dirty="0">
              <a:latin typeface="+mj-lt"/>
            </a:endParaRPr>
          </a:p>
        </p:txBody>
      </p:sp>
      <p:sp>
        <p:nvSpPr>
          <p:cNvPr id="3" name="Content Placeholder 2"/>
          <p:cNvSpPr>
            <a:spLocks noGrp="1"/>
          </p:cNvSpPr>
          <p:nvPr>
            <p:ph idx="1"/>
          </p:nvPr>
        </p:nvSpPr>
        <p:spPr/>
        <p:txBody>
          <a:bodyPr/>
          <a:lstStyle/>
          <a:p>
            <a:pPr algn="just"/>
            <a:r>
              <a:rPr lang="en-US" dirty="0"/>
              <a:t>From a set of </a:t>
            </a:r>
            <a:r>
              <a:rPr lang="en-US" i="1" dirty="0"/>
              <a:t>n</a:t>
            </a:r>
            <a:r>
              <a:rPr lang="en-US" dirty="0"/>
              <a:t>-dimensional vectors, the maximum number of linearly independent vectors in the set is called the rank of the set of vectors</a:t>
            </a:r>
            <a:r>
              <a:rPr lang="en-US" i="1" dirty="0"/>
              <a:t>.  Note that the rank of the vectors can never be greater than the vectors dimension.</a:t>
            </a:r>
            <a:endParaRPr lang="en-US" dirty="0"/>
          </a:p>
          <a:p>
            <a:pPr algn="just"/>
            <a:endParaRPr lang="en-US" dirty="0"/>
          </a:p>
        </p:txBody>
      </p:sp>
    </p:spTree>
    <p:extLst>
      <p:ext uri="{BB962C8B-B14F-4D97-AF65-F5344CB8AC3E}">
        <p14:creationId xmlns:p14="http://schemas.microsoft.com/office/powerpoint/2010/main" val="27284258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13</a:t>
            </a:r>
            <a:endParaRPr lang="en-US" dirty="0">
              <a:latin typeface="+mj-lt"/>
            </a:endParaRPr>
          </a:p>
        </p:txBody>
      </p:sp>
      <p:sp>
        <p:nvSpPr>
          <p:cNvPr id="3" name="Content Placeholder 2"/>
          <p:cNvSpPr>
            <a:spLocks noGrp="1"/>
          </p:cNvSpPr>
          <p:nvPr>
            <p:ph idx="1"/>
          </p:nvPr>
        </p:nvSpPr>
        <p:spPr>
          <a:xfrm>
            <a:off x="304800" y="1622425"/>
            <a:ext cx="8458200" cy="4625975"/>
          </a:xfrm>
        </p:spPr>
        <p:txBody>
          <a:bodyPr/>
          <a:lstStyle/>
          <a:p>
            <a:r>
              <a:rPr lang="en-US" dirty="0"/>
              <a:t>What is the rank of </a:t>
            </a:r>
            <a:endParaRPr lang="en-US" dirty="0" smtClean="0"/>
          </a:p>
          <a:p>
            <a:endParaRPr lang="en-US" dirty="0"/>
          </a:p>
          <a:p>
            <a:endParaRPr lang="en-US" dirty="0" smtClean="0"/>
          </a:p>
          <a:p>
            <a:endParaRPr lang="en-US" dirty="0"/>
          </a:p>
          <a:p>
            <a:endParaRPr lang="en-US" dirty="0"/>
          </a:p>
          <a:p>
            <a:r>
              <a:rPr lang="en-US" b="1" dirty="0" smtClean="0"/>
              <a:t>Solution</a:t>
            </a:r>
            <a:endParaRPr lang="en-US" b="1" dirty="0"/>
          </a:p>
          <a:p>
            <a:endParaRPr lang="en-US" dirty="0" smtClean="0"/>
          </a:p>
          <a:p>
            <a:r>
              <a:rPr lang="en-US" dirty="0" smtClean="0"/>
              <a:t>Since we found in Example 2.10 that               are </a:t>
            </a:r>
            <a:r>
              <a:rPr lang="en-US" dirty="0"/>
              <a:t>linearly dependent, the rank of </a:t>
            </a:r>
            <a:r>
              <a:rPr lang="en-US" dirty="0" smtClean="0"/>
              <a:t>the set of vectors                is 3</a:t>
            </a:r>
          </a:p>
          <a:p>
            <a:endParaRPr lang="en-US" dirty="0"/>
          </a:p>
          <a:p>
            <a:endParaRPr lang="en-US" dirty="0" smtClean="0"/>
          </a:p>
          <a:p>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34269969"/>
              </p:ext>
            </p:extLst>
          </p:nvPr>
        </p:nvGraphicFramePr>
        <p:xfrm>
          <a:off x="1219200" y="2209800"/>
          <a:ext cx="2209800" cy="828675"/>
        </p:xfrm>
        <a:graphic>
          <a:graphicData uri="http://schemas.openxmlformats.org/presentationml/2006/ole">
            <mc:AlternateContent xmlns:mc="http://schemas.openxmlformats.org/markup-compatibility/2006">
              <mc:Choice xmlns:v="urn:schemas-microsoft-com:vml" Requires="v">
                <p:oleObj spid="_x0000_s149526" name="Equation" r:id="rId3" imgW="1905000" imgH="711200" progId="Equation.3">
                  <p:embed/>
                </p:oleObj>
              </mc:Choice>
              <mc:Fallback>
                <p:oleObj name="Equation" r:id="rId3" imgW="19050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209800"/>
                        <a:ext cx="2209800" cy="828675"/>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116217914"/>
              </p:ext>
            </p:extLst>
          </p:nvPr>
        </p:nvGraphicFramePr>
        <p:xfrm>
          <a:off x="3886200" y="3629025"/>
          <a:ext cx="790222" cy="333375"/>
        </p:xfrm>
        <a:graphic>
          <a:graphicData uri="http://schemas.openxmlformats.org/presentationml/2006/ole">
            <mc:AlternateContent xmlns:mc="http://schemas.openxmlformats.org/markup-compatibility/2006">
              <mc:Choice xmlns:v="urn:schemas-microsoft-com:vml" Requires="v">
                <p:oleObj spid="_x0000_s149527" name="Equation" r:id="rId5" imgW="609336" imgH="253890" progId="Equation.3">
                  <p:embed/>
                </p:oleObj>
              </mc:Choice>
              <mc:Fallback>
                <p:oleObj name="Equation" r:id="rId5" imgW="609336"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629025"/>
                        <a:ext cx="790222" cy="333375"/>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337807370"/>
              </p:ext>
            </p:extLst>
          </p:nvPr>
        </p:nvGraphicFramePr>
        <p:xfrm>
          <a:off x="1447800" y="3886200"/>
          <a:ext cx="790222" cy="333375"/>
        </p:xfrm>
        <a:graphic>
          <a:graphicData uri="http://schemas.openxmlformats.org/presentationml/2006/ole">
            <mc:AlternateContent xmlns:mc="http://schemas.openxmlformats.org/markup-compatibility/2006">
              <mc:Choice xmlns:v="urn:schemas-microsoft-com:vml" Requires="v">
                <p:oleObj spid="_x0000_s149528" name="Equation" r:id="rId7" imgW="609336" imgH="253890" progId="Equation.3">
                  <p:embed/>
                </p:oleObj>
              </mc:Choice>
              <mc:Fallback>
                <p:oleObj name="Equation" r:id="rId7" imgW="609336" imgH="25389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3886200"/>
                        <a:ext cx="790222" cy="333375"/>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90914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14</a:t>
            </a:r>
            <a:endParaRPr lang="en-US" dirty="0">
              <a:latin typeface="+mj-lt"/>
            </a:endParaRPr>
          </a:p>
        </p:txBody>
      </p:sp>
      <p:sp>
        <p:nvSpPr>
          <p:cNvPr id="3" name="Content Placeholder 2"/>
          <p:cNvSpPr>
            <a:spLocks noGrp="1"/>
          </p:cNvSpPr>
          <p:nvPr>
            <p:ph idx="1"/>
          </p:nvPr>
        </p:nvSpPr>
        <p:spPr>
          <a:xfrm>
            <a:off x="457200" y="1622425"/>
            <a:ext cx="8229600" cy="4625975"/>
          </a:xfrm>
        </p:spPr>
        <p:txBody>
          <a:bodyPr/>
          <a:lstStyle/>
          <a:p>
            <a:r>
              <a:rPr lang="en-US" dirty="0"/>
              <a:t>What is the rank of </a:t>
            </a:r>
            <a:endParaRPr lang="en-US" dirty="0" smtClean="0"/>
          </a:p>
          <a:p>
            <a:endParaRPr lang="en-US" dirty="0"/>
          </a:p>
          <a:p>
            <a:endParaRPr lang="en-US" dirty="0" smtClean="0"/>
          </a:p>
          <a:p>
            <a:endParaRPr lang="en-US" dirty="0"/>
          </a:p>
          <a:p>
            <a:endParaRPr lang="en-US" dirty="0"/>
          </a:p>
          <a:p>
            <a:r>
              <a:rPr lang="en-US" b="1" dirty="0" smtClean="0"/>
              <a:t>Solution</a:t>
            </a:r>
            <a:endParaRPr lang="en-US" b="1" dirty="0"/>
          </a:p>
          <a:p>
            <a:endParaRPr lang="en-US" dirty="0" smtClean="0"/>
          </a:p>
          <a:p>
            <a:r>
              <a:rPr lang="en-US" dirty="0"/>
              <a:t>In Example 2.12, we found that               </a:t>
            </a:r>
            <a:r>
              <a:rPr lang="en-US" dirty="0"/>
              <a:t> </a:t>
            </a:r>
            <a:r>
              <a:rPr lang="en-US" dirty="0" smtClean="0"/>
              <a:t>are </a:t>
            </a:r>
            <a:r>
              <a:rPr lang="en-US" dirty="0"/>
              <a:t>linearly dependent, the rank of               is hence not 3, and is less than 3.  Is it 2?  Let us </a:t>
            </a:r>
            <a:r>
              <a:rPr lang="en-US" dirty="0" smtClean="0"/>
              <a:t>choose</a:t>
            </a:r>
          </a:p>
          <a:p>
            <a:endParaRPr lang="en-US" dirty="0"/>
          </a:p>
          <a:p>
            <a:endParaRPr lang="en-US" dirty="0" smtClean="0"/>
          </a:p>
          <a:p>
            <a:endParaRPr lang="en-US" dirty="0"/>
          </a:p>
          <a:p>
            <a:endParaRPr lang="en-US" dirty="0" smtClean="0"/>
          </a:p>
          <a:p>
            <a:endParaRPr lang="en-US" dirty="0"/>
          </a:p>
          <a:p>
            <a:r>
              <a:rPr lang="en-US" dirty="0"/>
              <a:t>Linear combination of      and       equal to zero has only one solution.  Therefore, the rank is 2.</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81862955"/>
              </p:ext>
            </p:extLst>
          </p:nvPr>
        </p:nvGraphicFramePr>
        <p:xfrm>
          <a:off x="3581400" y="3629025"/>
          <a:ext cx="790222" cy="333375"/>
        </p:xfrm>
        <a:graphic>
          <a:graphicData uri="http://schemas.openxmlformats.org/presentationml/2006/ole">
            <mc:AlternateContent xmlns:mc="http://schemas.openxmlformats.org/markup-compatibility/2006">
              <mc:Choice xmlns:v="urn:schemas-microsoft-com:vml" Requires="v">
                <p:oleObj spid="_x0000_s151561" name="Equation" r:id="rId3" imgW="609336" imgH="253890" progId="Equation.3">
                  <p:embed/>
                </p:oleObj>
              </mc:Choice>
              <mc:Fallback>
                <p:oleObj name="Equation" r:id="rId3" imgW="609336" imgH="25389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629025"/>
                        <a:ext cx="790222" cy="333375"/>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231131850"/>
              </p:ext>
            </p:extLst>
          </p:nvPr>
        </p:nvGraphicFramePr>
        <p:xfrm>
          <a:off x="7620000" y="3629025"/>
          <a:ext cx="790222" cy="333375"/>
        </p:xfrm>
        <a:graphic>
          <a:graphicData uri="http://schemas.openxmlformats.org/presentationml/2006/ole">
            <mc:AlternateContent xmlns:mc="http://schemas.openxmlformats.org/markup-compatibility/2006">
              <mc:Choice xmlns:v="urn:schemas-microsoft-com:vml" Requires="v">
                <p:oleObj spid="_x0000_s151562" name="Equation" r:id="rId5" imgW="609336" imgH="253890" progId="Equation.3">
                  <p:embed/>
                </p:oleObj>
              </mc:Choice>
              <mc:Fallback>
                <p:oleObj name="Equation" r:id="rId5" imgW="609336"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3629025"/>
                        <a:ext cx="790222" cy="333375"/>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280722179"/>
              </p:ext>
            </p:extLst>
          </p:nvPr>
        </p:nvGraphicFramePr>
        <p:xfrm>
          <a:off x="1524000" y="4419600"/>
          <a:ext cx="1600200" cy="889000"/>
        </p:xfrm>
        <a:graphic>
          <a:graphicData uri="http://schemas.openxmlformats.org/presentationml/2006/ole">
            <mc:AlternateContent xmlns:mc="http://schemas.openxmlformats.org/markup-compatibility/2006">
              <mc:Choice xmlns:v="urn:schemas-microsoft-com:vml" Requires="v">
                <p:oleObj spid="_x0000_s151563" name="Equation" r:id="rId7" imgW="1282700" imgH="711200" progId="Equation.3">
                  <p:embed/>
                </p:oleObj>
              </mc:Choice>
              <mc:Fallback>
                <p:oleObj name="Equation" r:id="rId7" imgW="1282700" imgH="71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4419600"/>
                        <a:ext cx="1600200" cy="889000"/>
                      </a:xfrm>
                      <a:prstGeom prst="rect">
                        <a:avLst/>
                      </a:prstGeom>
                      <a:noFill/>
                    </p:spPr>
                  </p:pic>
                </p:oleObj>
              </mc:Fallback>
            </mc:AlternateContent>
          </a:graphicData>
        </a:graphic>
      </p:graphicFrame>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606065132"/>
              </p:ext>
            </p:extLst>
          </p:nvPr>
        </p:nvGraphicFramePr>
        <p:xfrm>
          <a:off x="2743200" y="5558719"/>
          <a:ext cx="234598" cy="308681"/>
        </p:xfrm>
        <a:graphic>
          <a:graphicData uri="http://schemas.openxmlformats.org/presentationml/2006/ole">
            <mc:AlternateContent xmlns:mc="http://schemas.openxmlformats.org/markup-compatibility/2006">
              <mc:Choice xmlns:v="urn:schemas-microsoft-com:vml" Requires="v">
                <p:oleObj spid="_x0000_s151564" name="Equation" r:id="rId9" imgW="177646" imgH="241091" progId="Equation.3">
                  <p:embed/>
                </p:oleObj>
              </mc:Choice>
              <mc:Fallback>
                <p:oleObj name="Equation" r:id="rId9" imgW="177646" imgH="2410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5558719"/>
                        <a:ext cx="234598" cy="308681"/>
                      </a:xfrm>
                      <a:prstGeom prst="rect">
                        <a:avLst/>
                      </a:prstGeom>
                      <a:noFill/>
                    </p:spPr>
                  </p:pic>
                </p:oleObj>
              </mc:Fallback>
            </mc:AlternateContent>
          </a:graphicData>
        </a:graphic>
      </p:graphicFrame>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383796236"/>
              </p:ext>
            </p:extLst>
          </p:nvPr>
        </p:nvGraphicFramePr>
        <p:xfrm>
          <a:off x="3429000" y="5558719"/>
          <a:ext cx="246945" cy="308681"/>
        </p:xfrm>
        <a:graphic>
          <a:graphicData uri="http://schemas.openxmlformats.org/presentationml/2006/ole">
            <mc:AlternateContent xmlns:mc="http://schemas.openxmlformats.org/markup-compatibility/2006">
              <mc:Choice xmlns:v="urn:schemas-microsoft-com:vml" Requires="v">
                <p:oleObj spid="_x0000_s151565" name="Equation" r:id="rId11" imgW="190417" imgH="241195" progId="Equation.3">
                  <p:embed/>
                </p:oleObj>
              </mc:Choice>
              <mc:Fallback>
                <p:oleObj name="Equation" r:id="rId11" imgW="190417" imgH="24119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5558719"/>
                        <a:ext cx="246945" cy="308681"/>
                      </a:xfrm>
                      <a:prstGeom prst="rect">
                        <a:avLst/>
                      </a:prstGeom>
                      <a:noFill/>
                    </p:spPr>
                  </p:pic>
                </p:oleObj>
              </mc:Fallback>
            </mc:AlternateContent>
          </a:graphicData>
        </a:graphic>
      </p:graphicFrame>
      <p:sp>
        <p:nvSpPr>
          <p:cNvPr id="1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633761196"/>
              </p:ext>
            </p:extLst>
          </p:nvPr>
        </p:nvGraphicFramePr>
        <p:xfrm>
          <a:off x="1524000" y="2133600"/>
          <a:ext cx="2190496" cy="838200"/>
        </p:xfrm>
        <a:graphic>
          <a:graphicData uri="http://schemas.openxmlformats.org/presentationml/2006/ole">
            <mc:AlternateContent xmlns:mc="http://schemas.openxmlformats.org/markup-compatibility/2006">
              <mc:Choice xmlns:v="urn:schemas-microsoft-com:vml" Requires="v">
                <p:oleObj spid="_x0000_s151566" name="Equation" r:id="rId13" imgW="1866900" imgH="711200" progId="Equation.3">
                  <p:embed/>
                </p:oleObj>
              </mc:Choice>
              <mc:Fallback>
                <p:oleObj name="Equation" r:id="rId13" imgW="1866900" imgH="711200" progId="Equation.3">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0" y="2133600"/>
                        <a:ext cx="2190496" cy="838200"/>
                      </a:xfrm>
                      <a:prstGeom prst="rect">
                        <a:avLst/>
                      </a:prstGeom>
                      <a:noFill/>
                    </p:spPr>
                  </p:pic>
                </p:oleObj>
              </mc:Fallback>
            </mc:AlternateContent>
          </a:graphicData>
        </a:graphic>
      </p:graphicFrame>
    </p:spTree>
    <p:extLst>
      <p:ext uri="{BB962C8B-B14F-4D97-AF65-F5344CB8AC3E}">
        <p14:creationId xmlns:p14="http://schemas.microsoft.com/office/powerpoint/2010/main" val="8329882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15</a:t>
            </a:r>
            <a:endParaRPr lang="en-US" dirty="0">
              <a:latin typeface="+mj-lt"/>
            </a:endParaRPr>
          </a:p>
        </p:txBody>
      </p:sp>
      <p:sp>
        <p:nvSpPr>
          <p:cNvPr id="3" name="Content Placeholder 2"/>
          <p:cNvSpPr>
            <a:spLocks noGrp="1"/>
          </p:cNvSpPr>
          <p:nvPr>
            <p:ph idx="1"/>
          </p:nvPr>
        </p:nvSpPr>
        <p:spPr/>
        <p:txBody>
          <a:bodyPr/>
          <a:lstStyle/>
          <a:p>
            <a:r>
              <a:rPr lang="en-US" dirty="0" smtClean="0"/>
              <a:t>What is the rank of</a:t>
            </a:r>
          </a:p>
          <a:p>
            <a:endParaRPr lang="en-US" dirty="0"/>
          </a:p>
          <a:p>
            <a:endParaRPr lang="en-US" dirty="0" smtClean="0"/>
          </a:p>
          <a:p>
            <a:endParaRPr lang="en-US" dirty="0"/>
          </a:p>
          <a:p>
            <a:endParaRPr lang="en-US" dirty="0" smtClean="0"/>
          </a:p>
          <a:p>
            <a:endParaRPr lang="en-US" dirty="0"/>
          </a:p>
          <a:p>
            <a:r>
              <a:rPr lang="en-US" b="1" dirty="0" smtClean="0"/>
              <a:t>Solution</a:t>
            </a:r>
          </a:p>
          <a:p>
            <a:endParaRPr lang="en-US" b="1" dirty="0"/>
          </a:p>
          <a:p>
            <a:r>
              <a:rPr lang="en-US" dirty="0" smtClean="0"/>
              <a:t>From inspection</a:t>
            </a:r>
          </a:p>
          <a:p>
            <a:endParaRPr lang="en-US" dirty="0"/>
          </a:p>
          <a:p>
            <a:endParaRPr lang="en-US" dirty="0" smtClean="0"/>
          </a:p>
          <a:p>
            <a:r>
              <a:rPr lang="en-US" dirty="0" smtClean="0"/>
              <a:t>that implies</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865814582"/>
              </p:ext>
            </p:extLst>
          </p:nvPr>
        </p:nvGraphicFramePr>
        <p:xfrm>
          <a:off x="1447800" y="2362200"/>
          <a:ext cx="2045208" cy="838200"/>
        </p:xfrm>
        <a:graphic>
          <a:graphicData uri="http://schemas.openxmlformats.org/presentationml/2006/ole">
            <mc:AlternateContent xmlns:mc="http://schemas.openxmlformats.org/markup-compatibility/2006">
              <mc:Choice xmlns:v="urn:schemas-microsoft-com:vml" Requires="v">
                <p:oleObj spid="_x0000_s150539" name="Equation" r:id="rId3" imgW="1739900" imgH="711200" progId="Equation.3">
                  <p:embed/>
                </p:oleObj>
              </mc:Choice>
              <mc:Fallback>
                <p:oleObj name="Equation" r:id="rId3" imgW="17399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362200"/>
                        <a:ext cx="2045208" cy="83820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5405785"/>
              </p:ext>
            </p:extLst>
          </p:nvPr>
        </p:nvGraphicFramePr>
        <p:xfrm>
          <a:off x="1447800" y="4419600"/>
          <a:ext cx="762000" cy="387048"/>
        </p:xfrm>
        <a:graphic>
          <a:graphicData uri="http://schemas.openxmlformats.org/presentationml/2006/ole">
            <mc:AlternateContent xmlns:mc="http://schemas.openxmlformats.org/markup-compatibility/2006">
              <mc:Choice xmlns:v="urn:schemas-microsoft-com:vml" Requires="v">
                <p:oleObj spid="_x0000_s150540" name="Equation" r:id="rId5" imgW="596641" imgH="304668" progId="Equation.3">
                  <p:embed/>
                </p:oleObj>
              </mc:Choice>
              <mc:Fallback>
                <p:oleObj name="Equation" r:id="rId5" imgW="596641" imgH="304668"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419600"/>
                        <a:ext cx="762000" cy="387048"/>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6941035"/>
              </p:ext>
            </p:extLst>
          </p:nvPr>
        </p:nvGraphicFramePr>
        <p:xfrm>
          <a:off x="1447800" y="5312229"/>
          <a:ext cx="1560286" cy="326571"/>
        </p:xfrm>
        <a:graphic>
          <a:graphicData uri="http://schemas.openxmlformats.org/presentationml/2006/ole">
            <mc:AlternateContent xmlns:mc="http://schemas.openxmlformats.org/markup-compatibility/2006">
              <mc:Choice xmlns:v="urn:schemas-microsoft-com:vml" Requires="v">
                <p:oleObj spid="_x0000_s150541" name="Equation" r:id="rId7" imgW="1231366" imgH="253890" progId="Equation.3">
                  <p:embed/>
                </p:oleObj>
              </mc:Choice>
              <mc:Fallback>
                <p:oleObj name="Equation" r:id="rId7" imgW="1231366" imgH="25389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312229"/>
                        <a:ext cx="1560286" cy="326571"/>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305136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15 (cont.)</a:t>
            </a:r>
            <a:endParaRPr lang="en-US" dirty="0">
              <a:latin typeface="+mj-lt"/>
            </a:endParaRPr>
          </a:p>
        </p:txBody>
      </p:sp>
      <p:sp>
        <p:nvSpPr>
          <p:cNvPr id="3" name="Content Placeholder 2"/>
          <p:cNvSpPr>
            <a:spLocks noGrp="1"/>
          </p:cNvSpPr>
          <p:nvPr>
            <p:ph idx="1"/>
          </p:nvPr>
        </p:nvSpPr>
        <p:spPr/>
        <p:txBody>
          <a:bodyPr/>
          <a:lstStyle/>
          <a:p>
            <a:r>
              <a:rPr lang="en-US" dirty="0" smtClean="0"/>
              <a:t>Hence</a:t>
            </a:r>
          </a:p>
          <a:p>
            <a:endParaRPr lang="en-US" dirty="0"/>
          </a:p>
          <a:p>
            <a:endParaRPr lang="en-US" dirty="0" smtClean="0"/>
          </a:p>
          <a:p>
            <a:r>
              <a:rPr lang="en-US" dirty="0"/>
              <a:t>h</a:t>
            </a:r>
            <a:r>
              <a:rPr lang="en-US" dirty="0" smtClean="0"/>
              <a:t>as a nontrivial solution</a:t>
            </a:r>
          </a:p>
          <a:p>
            <a:r>
              <a:rPr lang="en-US" dirty="0"/>
              <a:t>So           </a:t>
            </a:r>
            <a:r>
              <a:rPr lang="en-US" dirty="0" smtClean="0"/>
              <a:t>   </a:t>
            </a:r>
            <a:r>
              <a:rPr lang="en-US" dirty="0"/>
              <a:t>are linearly dependent, and hence the rank of the three vectors is not 3.  </a:t>
            </a:r>
            <a:r>
              <a:rPr lang="en-US" dirty="0" smtClean="0"/>
              <a:t>Since</a:t>
            </a:r>
          </a:p>
          <a:p>
            <a:endParaRPr lang="en-US" dirty="0"/>
          </a:p>
          <a:p>
            <a:r>
              <a:rPr lang="en-US" dirty="0" smtClean="0"/>
              <a:t>               are </a:t>
            </a:r>
            <a:r>
              <a:rPr lang="en-US" dirty="0"/>
              <a:t>linearly dependent, </a:t>
            </a:r>
            <a:r>
              <a:rPr lang="en-US" dirty="0" smtClean="0"/>
              <a:t>but</a:t>
            </a:r>
          </a:p>
          <a:p>
            <a:endParaRPr lang="en-US" dirty="0"/>
          </a:p>
          <a:p>
            <a:endParaRPr lang="en-US" dirty="0" smtClean="0"/>
          </a:p>
          <a:p>
            <a:r>
              <a:rPr lang="en-US" dirty="0"/>
              <a:t>has trivial solution as the only solution.  So            </a:t>
            </a:r>
            <a:r>
              <a:rPr lang="en-US" dirty="0" smtClean="0"/>
              <a:t>   are </a:t>
            </a:r>
            <a:r>
              <a:rPr lang="en-US" dirty="0"/>
              <a:t>linearly independent.  The rank of the above three vectors is 2.</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430642928"/>
              </p:ext>
            </p:extLst>
          </p:nvPr>
        </p:nvGraphicFramePr>
        <p:xfrm>
          <a:off x="1066799" y="2252412"/>
          <a:ext cx="1905001" cy="338388"/>
        </p:xfrm>
        <a:graphic>
          <a:graphicData uri="http://schemas.openxmlformats.org/presentationml/2006/ole">
            <mc:AlternateContent xmlns:mc="http://schemas.openxmlformats.org/markup-compatibility/2006">
              <mc:Choice xmlns:v="urn:schemas-microsoft-com:vml" Requires="v">
                <p:oleObj spid="_x0000_s152595" name="Equation" r:id="rId3" imgW="1447172" imgH="253890" progId="Equation.3">
                  <p:embed/>
                </p:oleObj>
              </mc:Choice>
              <mc:Fallback>
                <p:oleObj name="Equation" r:id="rId3" imgW="1447172"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799" y="2252412"/>
                        <a:ext cx="1905001" cy="338388"/>
                      </a:xfrm>
                      <a:prstGeom prst="rect">
                        <a:avLst/>
                      </a:prstGeom>
                      <a:noFill/>
                    </p:spPr>
                  </p:pic>
                </p:oleObj>
              </mc:Fallback>
            </mc:AlternateContent>
          </a:graphicData>
        </a:graphic>
      </p:graphicFrame>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086854453"/>
              </p:ext>
            </p:extLst>
          </p:nvPr>
        </p:nvGraphicFramePr>
        <p:xfrm>
          <a:off x="914400" y="2971800"/>
          <a:ext cx="685800" cy="289322"/>
        </p:xfrm>
        <a:graphic>
          <a:graphicData uri="http://schemas.openxmlformats.org/presentationml/2006/ole">
            <mc:AlternateContent xmlns:mc="http://schemas.openxmlformats.org/markup-compatibility/2006">
              <mc:Choice xmlns:v="urn:schemas-microsoft-com:vml" Requires="v">
                <p:oleObj spid="_x0000_s152596" name="Equation" r:id="rId5" imgW="609336" imgH="253890" progId="Equation.3">
                  <p:embed/>
                </p:oleObj>
              </mc:Choice>
              <mc:Fallback>
                <p:oleObj name="Equation" r:id="rId5" imgW="609336"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971800"/>
                        <a:ext cx="685800" cy="289322"/>
                      </a:xfrm>
                      <a:prstGeom prst="rect">
                        <a:avLst/>
                      </a:prstGeom>
                      <a:noFill/>
                    </p:spPr>
                  </p:pic>
                </p:oleObj>
              </mc:Fallback>
            </mc:AlternateContent>
          </a:graphicData>
        </a:graphic>
      </p:graphicFrame>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877957970"/>
              </p:ext>
            </p:extLst>
          </p:nvPr>
        </p:nvGraphicFramePr>
        <p:xfrm>
          <a:off x="1295400" y="3429000"/>
          <a:ext cx="762000" cy="312295"/>
        </p:xfrm>
        <a:graphic>
          <a:graphicData uri="http://schemas.openxmlformats.org/presentationml/2006/ole">
            <mc:AlternateContent xmlns:mc="http://schemas.openxmlformats.org/markup-compatibility/2006">
              <mc:Choice xmlns:v="urn:schemas-microsoft-com:vml" Requires="v">
                <p:oleObj spid="_x0000_s152597" name="Equation" r:id="rId7" imgW="583947" imgH="241195" progId="Equation.3">
                  <p:embed/>
                </p:oleObj>
              </mc:Choice>
              <mc:Fallback>
                <p:oleObj name="Equation" r:id="rId7" imgW="583947" imgH="241195"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3429000"/>
                        <a:ext cx="762000" cy="312295"/>
                      </a:xfrm>
                      <a:prstGeom prst="rect">
                        <a:avLst/>
                      </a:prstGeom>
                      <a:noFill/>
                    </p:spPr>
                  </p:pic>
                </p:oleObj>
              </mc:Fallback>
            </mc:AlternateContent>
          </a:graphicData>
        </a:graphic>
      </p:graphicFrame>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481745118"/>
              </p:ext>
            </p:extLst>
          </p:nvPr>
        </p:nvGraphicFramePr>
        <p:xfrm>
          <a:off x="685800" y="3793409"/>
          <a:ext cx="762000" cy="297657"/>
        </p:xfrm>
        <a:graphic>
          <a:graphicData uri="http://schemas.openxmlformats.org/presentationml/2006/ole">
            <mc:AlternateContent xmlns:mc="http://schemas.openxmlformats.org/markup-compatibility/2006">
              <mc:Choice xmlns:v="urn:schemas-microsoft-com:vml" Requires="v">
                <p:oleObj spid="_x0000_s152598" name="Equation" r:id="rId9" imgW="609336" imgH="241195" progId="Equation.3">
                  <p:embed/>
                </p:oleObj>
              </mc:Choice>
              <mc:Fallback>
                <p:oleObj name="Equation" r:id="rId9" imgW="609336" imgH="241195"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3793409"/>
                        <a:ext cx="762000" cy="297657"/>
                      </a:xfrm>
                      <a:prstGeom prst="rect">
                        <a:avLst/>
                      </a:prstGeom>
                      <a:noFill/>
                    </p:spPr>
                  </p:pic>
                </p:oleObj>
              </mc:Fallback>
            </mc:AlternateContent>
          </a:graphicData>
        </a:graphic>
      </p:graphicFrame>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3978360409"/>
              </p:ext>
            </p:extLst>
          </p:nvPr>
        </p:nvGraphicFramePr>
        <p:xfrm>
          <a:off x="1371600" y="4267199"/>
          <a:ext cx="1295400" cy="326877"/>
        </p:xfrm>
        <a:graphic>
          <a:graphicData uri="http://schemas.openxmlformats.org/presentationml/2006/ole">
            <mc:AlternateContent xmlns:mc="http://schemas.openxmlformats.org/markup-compatibility/2006">
              <mc:Choice xmlns:v="urn:schemas-microsoft-com:vml" Requires="v">
                <p:oleObj spid="_x0000_s152599" name="Equation" r:id="rId11" imgW="1015559" imgH="253890" progId="Equation.3">
                  <p:embed/>
                </p:oleObj>
              </mc:Choice>
              <mc:Fallback>
                <p:oleObj name="Equation" r:id="rId11" imgW="1015559" imgH="25389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1600" y="4267199"/>
                        <a:ext cx="1295400" cy="326877"/>
                      </a:xfrm>
                      <a:prstGeom prst="rect">
                        <a:avLst/>
                      </a:prstGeom>
                      <a:noFill/>
                    </p:spPr>
                  </p:pic>
                </p:oleObj>
              </mc:Fallback>
            </mc:AlternateContent>
          </a:graphicData>
        </a:graphic>
      </p:graphicFrame>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4148406573"/>
              </p:ext>
            </p:extLst>
          </p:nvPr>
        </p:nvGraphicFramePr>
        <p:xfrm>
          <a:off x="4648200" y="4616053"/>
          <a:ext cx="762000" cy="321469"/>
        </p:xfrm>
        <a:graphic>
          <a:graphicData uri="http://schemas.openxmlformats.org/presentationml/2006/ole">
            <mc:AlternateContent xmlns:mc="http://schemas.openxmlformats.org/markup-compatibility/2006">
              <mc:Choice xmlns:v="urn:schemas-microsoft-com:vml" Requires="v">
                <p:oleObj spid="_x0000_s152600" name="Equation" r:id="rId13" imgW="609336" imgH="253890" progId="Equation.3">
                  <p:embed/>
                </p:oleObj>
              </mc:Choice>
              <mc:Fallback>
                <p:oleObj name="Equation" r:id="rId13" imgW="609336" imgH="25389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48200" y="4616053"/>
                        <a:ext cx="762000" cy="321469"/>
                      </a:xfrm>
                      <a:prstGeom prst="rect">
                        <a:avLst/>
                      </a:prstGeom>
                      <a:noFill/>
                    </p:spPr>
                  </p:pic>
                </p:oleObj>
              </mc:Fallback>
            </mc:AlternateContent>
          </a:graphicData>
        </a:graphic>
      </p:graphicFrame>
    </p:spTree>
    <p:extLst>
      <p:ext uri="{BB962C8B-B14F-4D97-AF65-F5344CB8AC3E}">
        <p14:creationId xmlns:p14="http://schemas.microsoft.com/office/powerpoint/2010/main" val="37632224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Dependent</a:t>
            </a:r>
            <a:endParaRPr lang="en-US" sz="4100"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b="1" dirty="0"/>
              <a:t>Prove that if a set of vectors contains the null vector, the set of vectors is linearly dependent.</a:t>
            </a:r>
            <a:endParaRPr lang="en-US" b="1" dirty="0" smtClean="0"/>
          </a:p>
          <a:p>
            <a:endParaRPr lang="en-US" dirty="0"/>
          </a:p>
          <a:p>
            <a:r>
              <a:rPr lang="en-US" dirty="0" smtClean="0"/>
              <a:t>Let                       </a:t>
            </a:r>
            <a:r>
              <a:rPr lang="en-US" dirty="0"/>
              <a:t>be a set of </a:t>
            </a:r>
            <a:r>
              <a:rPr lang="en-US" i="1" dirty="0"/>
              <a:t>n</a:t>
            </a:r>
            <a:r>
              <a:rPr lang="en-US" dirty="0"/>
              <a:t>-dimensional vectors, then</a:t>
            </a:r>
          </a:p>
          <a:p>
            <a:endParaRPr lang="en-US" dirty="0" smtClean="0"/>
          </a:p>
          <a:p>
            <a:endParaRPr lang="en-US" dirty="0"/>
          </a:p>
          <a:p>
            <a:endParaRPr lang="en-US" dirty="0" smtClean="0"/>
          </a:p>
          <a:p>
            <a:r>
              <a:rPr lang="en-US" dirty="0"/>
              <a:t>is a linear combination of the </a:t>
            </a:r>
            <a:r>
              <a:rPr lang="en-US" i="1" dirty="0"/>
              <a:t>m</a:t>
            </a:r>
            <a:r>
              <a:rPr lang="en-US" dirty="0"/>
              <a:t> vectors.  Then assuming if       </a:t>
            </a:r>
            <a:r>
              <a:rPr lang="en-US" dirty="0" smtClean="0"/>
              <a:t>is </a:t>
            </a:r>
            <a:r>
              <a:rPr lang="en-US" dirty="0"/>
              <a:t>the zero or null vector, any value of   </a:t>
            </a:r>
            <a:r>
              <a:rPr lang="en-US" dirty="0" smtClean="0"/>
              <a:t>    </a:t>
            </a:r>
            <a:r>
              <a:rPr lang="en-US" dirty="0"/>
              <a:t>coupled with      </a:t>
            </a:r>
            <a:r>
              <a:rPr lang="en-US" dirty="0" smtClean="0"/>
              <a:t>                       </a:t>
            </a:r>
            <a:r>
              <a:rPr lang="en-US" dirty="0"/>
              <a:t>will satisfy the above equation.  Hence, the set of vectors is linearly dependent as more than one solution exists.</a:t>
            </a:r>
            <a:endParaRPr lang="en-US" dirty="0"/>
          </a:p>
          <a:p>
            <a:endParaRPr lang="en-US" dirty="0" smtClean="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76822751"/>
              </p:ext>
            </p:extLst>
          </p:nvPr>
        </p:nvGraphicFramePr>
        <p:xfrm>
          <a:off x="990600" y="2681150"/>
          <a:ext cx="1143000" cy="288421"/>
        </p:xfrm>
        <a:graphic>
          <a:graphicData uri="http://schemas.openxmlformats.org/presentationml/2006/ole">
            <mc:AlternateContent xmlns:mc="http://schemas.openxmlformats.org/markup-compatibility/2006">
              <mc:Choice xmlns:v="urn:schemas-microsoft-com:vml" Requires="v">
                <p:oleObj spid="_x0000_s153621" name="Equation" r:id="rId3" imgW="1015559" imgH="253890" progId="Equation.3">
                  <p:embed/>
                </p:oleObj>
              </mc:Choice>
              <mc:Fallback>
                <p:oleObj name="Equation" r:id="rId3" imgW="1015559"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1150"/>
                        <a:ext cx="1143000" cy="288421"/>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1020258667"/>
              </p:ext>
            </p:extLst>
          </p:nvPr>
        </p:nvGraphicFramePr>
        <p:xfrm>
          <a:off x="1142999" y="3245796"/>
          <a:ext cx="2438401" cy="355875"/>
        </p:xfrm>
        <a:graphic>
          <a:graphicData uri="http://schemas.openxmlformats.org/presentationml/2006/ole">
            <mc:AlternateContent xmlns:mc="http://schemas.openxmlformats.org/markup-compatibility/2006">
              <mc:Choice xmlns:v="urn:schemas-microsoft-com:vml" Requires="v">
                <p:oleObj spid="_x0000_s153622" name="Equation" r:id="rId5" imgW="1765300" imgH="254000" progId="Equation.3">
                  <p:embed/>
                </p:oleObj>
              </mc:Choice>
              <mc:Fallback>
                <p:oleObj name="Equation" r:id="rId5" imgW="17653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999" y="3245796"/>
                        <a:ext cx="2438401" cy="355875"/>
                      </a:xfrm>
                      <a:prstGeom prst="rect">
                        <a:avLst/>
                      </a:prstGeom>
                      <a:noFill/>
                    </p:spPr>
                  </p:pic>
                </p:oleObj>
              </mc:Fallback>
            </mc:AlternateContent>
          </a:graphicData>
        </a:graphic>
      </p:graphicFrame>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3121758386"/>
              </p:ext>
            </p:extLst>
          </p:nvPr>
        </p:nvGraphicFramePr>
        <p:xfrm>
          <a:off x="6096000" y="3779196"/>
          <a:ext cx="205362" cy="270214"/>
        </p:xfrm>
        <a:graphic>
          <a:graphicData uri="http://schemas.openxmlformats.org/presentationml/2006/ole">
            <mc:AlternateContent xmlns:mc="http://schemas.openxmlformats.org/markup-compatibility/2006">
              <mc:Choice xmlns:v="urn:schemas-microsoft-com:vml" Requires="v">
                <p:oleObj spid="_x0000_s153623" name="Equation" r:id="rId7" imgW="177646" imgH="241091" progId="Equation.3">
                  <p:embed/>
                </p:oleObj>
              </mc:Choice>
              <mc:Fallback>
                <p:oleObj name="Equation" r:id="rId7" imgW="177646" imgH="24109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3779196"/>
                        <a:ext cx="205362" cy="270214"/>
                      </a:xfrm>
                      <a:prstGeom prst="rect">
                        <a:avLst/>
                      </a:prstGeom>
                      <a:noFill/>
                    </p:spPr>
                  </p:pic>
                </p:oleObj>
              </mc:Fallback>
            </mc:AlternateContent>
          </a:graphicData>
        </a:graphic>
      </p:graphicFrame>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720401171"/>
              </p:ext>
            </p:extLst>
          </p:nvPr>
        </p:nvGraphicFramePr>
        <p:xfrm>
          <a:off x="2590800" y="4083996"/>
          <a:ext cx="172936" cy="248595"/>
        </p:xfrm>
        <a:graphic>
          <a:graphicData uri="http://schemas.openxmlformats.org/presentationml/2006/ole">
            <mc:AlternateContent xmlns:mc="http://schemas.openxmlformats.org/markup-compatibility/2006">
              <mc:Choice xmlns:v="urn:schemas-microsoft-com:vml" Requires="v">
                <p:oleObj spid="_x0000_s153624" name="Equation" r:id="rId9" imgW="152268" imgH="215713" progId="Equation.3">
                  <p:embed/>
                </p:oleObj>
              </mc:Choice>
              <mc:Fallback>
                <p:oleObj name="Equation" r:id="rId9" imgW="152268" imgH="21571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0800" y="4083996"/>
                        <a:ext cx="172936" cy="248595"/>
                      </a:xfrm>
                      <a:prstGeom prst="rect">
                        <a:avLst/>
                      </a:prstGeom>
                      <a:noFill/>
                    </p:spPr>
                  </p:pic>
                </p:oleObj>
              </mc:Fallback>
            </mc:AlternateContent>
          </a:graphicData>
        </a:graphic>
      </p:graphicFrame>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1907824042"/>
              </p:ext>
            </p:extLst>
          </p:nvPr>
        </p:nvGraphicFramePr>
        <p:xfrm>
          <a:off x="4114800" y="4083996"/>
          <a:ext cx="1524000" cy="259404"/>
        </p:xfrm>
        <a:graphic>
          <a:graphicData uri="http://schemas.openxmlformats.org/presentationml/2006/ole">
            <mc:AlternateContent xmlns:mc="http://schemas.openxmlformats.org/markup-compatibility/2006">
              <mc:Choice xmlns:v="urn:schemas-microsoft-com:vml" Requires="v">
                <p:oleObj spid="_x0000_s153625" name="Equation" r:id="rId11" imgW="1346200" imgH="228600" progId="Equation.3">
                  <p:embed/>
                </p:oleObj>
              </mc:Choice>
              <mc:Fallback>
                <p:oleObj name="Equation" r:id="rId11" imgW="13462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4083996"/>
                        <a:ext cx="1524000" cy="259404"/>
                      </a:xfrm>
                      <a:prstGeom prst="rect">
                        <a:avLst/>
                      </a:prstGeom>
                      <a:noFill/>
                    </p:spPr>
                  </p:pic>
                </p:oleObj>
              </mc:Fallback>
            </mc:AlternateContent>
          </a:graphicData>
        </a:graphic>
      </p:graphicFrame>
    </p:spTree>
    <p:extLst>
      <p:ext uri="{BB962C8B-B14F-4D97-AF65-F5344CB8AC3E}">
        <p14:creationId xmlns:p14="http://schemas.microsoft.com/office/powerpoint/2010/main" val="35949978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Independent</a:t>
            </a:r>
            <a:endParaRPr lang="en-US" sz="4100"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b="1" dirty="0"/>
              <a:t>Prove that if a set of vectors are linearly independent, then a subset of the </a:t>
            </a:r>
            <a:r>
              <a:rPr lang="en-US" b="1" i="1" dirty="0"/>
              <a:t>m</a:t>
            </a:r>
            <a:r>
              <a:rPr lang="en-US" b="1" dirty="0"/>
              <a:t> vectors also has to be linearly independent.</a:t>
            </a:r>
          </a:p>
          <a:p>
            <a:endParaRPr lang="en-US" dirty="0" smtClean="0"/>
          </a:p>
          <a:p>
            <a:r>
              <a:rPr lang="en-US" dirty="0"/>
              <a:t>Let this subset be</a:t>
            </a:r>
          </a:p>
          <a:p>
            <a:endParaRPr lang="en-US" dirty="0" smtClean="0"/>
          </a:p>
          <a:p>
            <a:endParaRPr lang="en-US" dirty="0"/>
          </a:p>
          <a:p>
            <a:r>
              <a:rPr lang="en-US" dirty="0" smtClean="0"/>
              <a:t>where </a:t>
            </a:r>
          </a:p>
          <a:p>
            <a:r>
              <a:rPr lang="en-US" dirty="0" smtClean="0"/>
              <a:t>Then if this subset is linearly dependent, the linear combination</a:t>
            </a:r>
          </a:p>
          <a:p>
            <a:endParaRPr lang="en-US" dirty="0"/>
          </a:p>
          <a:p>
            <a:endParaRPr lang="en-US" dirty="0" smtClean="0"/>
          </a:p>
          <a:p>
            <a:endParaRPr lang="en-US" dirty="0" smtClean="0"/>
          </a:p>
          <a:p>
            <a:r>
              <a:rPr lang="en-US" dirty="0" smtClean="0"/>
              <a:t>Has a non-trivial solution.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32385252"/>
              </p:ext>
            </p:extLst>
          </p:nvPr>
        </p:nvGraphicFramePr>
        <p:xfrm>
          <a:off x="1253218" y="3086100"/>
          <a:ext cx="1261382" cy="342900"/>
        </p:xfrm>
        <a:graphic>
          <a:graphicData uri="http://schemas.openxmlformats.org/presentationml/2006/ole">
            <mc:AlternateContent xmlns:mc="http://schemas.openxmlformats.org/markup-compatibility/2006">
              <mc:Choice xmlns:v="urn:schemas-microsoft-com:vml" Requires="v">
                <p:oleObj spid="_x0000_s154634" name="Equation" r:id="rId3" imgW="977476" imgH="266584" progId="Equation.3">
                  <p:embed/>
                </p:oleObj>
              </mc:Choice>
              <mc:Fallback>
                <p:oleObj name="Equation" r:id="rId3" imgW="977476" imgH="26658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3218" y="3086100"/>
                        <a:ext cx="1261382" cy="342900"/>
                      </a:xfrm>
                      <a:prstGeom prst="rect">
                        <a:avLst/>
                      </a:prstGeom>
                      <a:noFill/>
                    </p:spPr>
                  </p:pic>
                </p:oleObj>
              </mc:Fallback>
            </mc:AlternateContent>
          </a:graphicData>
        </a:graphic>
      </p:graphicFrame>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101093380"/>
              </p:ext>
            </p:extLst>
          </p:nvPr>
        </p:nvGraphicFramePr>
        <p:xfrm>
          <a:off x="1219200" y="3581400"/>
          <a:ext cx="538842" cy="208189"/>
        </p:xfrm>
        <a:graphic>
          <a:graphicData uri="http://schemas.openxmlformats.org/presentationml/2006/ole">
            <mc:AlternateContent xmlns:mc="http://schemas.openxmlformats.org/markup-compatibility/2006">
              <mc:Choice xmlns:v="urn:schemas-microsoft-com:vml" Requires="v">
                <p:oleObj spid="_x0000_s154635" name="Equation" r:id="rId5" imgW="418918" imgH="165028" progId="Equation.3">
                  <p:embed/>
                </p:oleObj>
              </mc:Choice>
              <mc:Fallback>
                <p:oleObj name="Equation" r:id="rId5" imgW="418918" imgH="165028"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81400"/>
                        <a:ext cx="538842" cy="208189"/>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263037429"/>
              </p:ext>
            </p:extLst>
          </p:nvPr>
        </p:nvGraphicFramePr>
        <p:xfrm>
          <a:off x="1295400" y="4305300"/>
          <a:ext cx="2412546" cy="342900"/>
        </p:xfrm>
        <a:graphic>
          <a:graphicData uri="http://schemas.openxmlformats.org/presentationml/2006/ole">
            <mc:AlternateContent xmlns:mc="http://schemas.openxmlformats.org/markup-compatibility/2006">
              <mc:Choice xmlns:v="urn:schemas-microsoft-com:vml" Requires="v">
                <p:oleObj spid="_x0000_s154636" name="Equation" r:id="rId7" imgW="1879600" imgH="266700" progId="Equation.3">
                  <p:embed/>
                </p:oleObj>
              </mc:Choice>
              <mc:Fallback>
                <p:oleObj name="Equation" r:id="rId7" imgW="1879600" imgH="266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4305300"/>
                        <a:ext cx="2412546" cy="342900"/>
                      </a:xfrm>
                      <a:prstGeom prst="rect">
                        <a:avLst/>
                      </a:prstGeom>
                      <a:noFill/>
                    </p:spPr>
                  </p:pic>
                </p:oleObj>
              </mc:Fallback>
            </mc:AlternateContent>
          </a:graphicData>
        </a:graphic>
      </p:graphicFrame>
    </p:spTree>
    <p:extLst>
      <p:ext uri="{BB962C8B-B14F-4D97-AF65-F5344CB8AC3E}">
        <p14:creationId xmlns:p14="http://schemas.microsoft.com/office/powerpoint/2010/main" val="1297496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Independent (cont.)</a:t>
            </a:r>
            <a:endParaRPr lang="en-US" sz="4100" dirty="0">
              <a:latin typeface="+mj-lt"/>
            </a:endParaRPr>
          </a:p>
        </p:txBody>
      </p:sp>
      <p:sp>
        <p:nvSpPr>
          <p:cNvPr id="3" name="Content Placeholder 2"/>
          <p:cNvSpPr>
            <a:spLocks noGrp="1"/>
          </p:cNvSpPr>
          <p:nvPr>
            <p:ph idx="1"/>
          </p:nvPr>
        </p:nvSpPr>
        <p:spPr>
          <a:xfrm>
            <a:off x="304800" y="1752600"/>
            <a:ext cx="8382000" cy="4625975"/>
          </a:xfrm>
        </p:spPr>
        <p:txBody>
          <a:bodyPr/>
          <a:lstStyle/>
          <a:p>
            <a:pPr algn="just"/>
            <a:r>
              <a:rPr lang="en-US" dirty="0" smtClean="0"/>
              <a:t>So</a:t>
            </a:r>
          </a:p>
          <a:p>
            <a:pPr algn="just"/>
            <a:endParaRPr lang="en-US" dirty="0"/>
          </a:p>
          <a:p>
            <a:pPr algn="just"/>
            <a:endParaRPr lang="en-US" dirty="0" smtClean="0"/>
          </a:p>
          <a:p>
            <a:pPr algn="just"/>
            <a:r>
              <a:rPr lang="en-US" dirty="0" smtClean="0"/>
              <a:t>also </a:t>
            </a:r>
            <a:r>
              <a:rPr lang="en-US" dirty="0"/>
              <a:t>has a non-trivial solution too, where             </a:t>
            </a:r>
            <a:r>
              <a:rPr lang="en-US" dirty="0" smtClean="0"/>
              <a:t>    </a:t>
            </a:r>
            <a:r>
              <a:rPr lang="en-US" dirty="0"/>
              <a:t>are the rest of </a:t>
            </a:r>
            <a:r>
              <a:rPr lang="en-US" dirty="0" smtClean="0"/>
              <a:t>the         vectors</a:t>
            </a:r>
            <a:r>
              <a:rPr lang="en-US" dirty="0"/>
              <a:t>.  However, this is a contradiction.  Therefore, a subset of linearly independent vectors cannot be linearly dependent.</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4245218538"/>
              </p:ext>
            </p:extLst>
          </p:nvPr>
        </p:nvGraphicFramePr>
        <p:xfrm>
          <a:off x="4343400" y="2667000"/>
          <a:ext cx="1163412" cy="342900"/>
        </p:xfrm>
        <a:graphic>
          <a:graphicData uri="http://schemas.openxmlformats.org/presentationml/2006/ole">
            <mc:AlternateContent xmlns:mc="http://schemas.openxmlformats.org/markup-compatibility/2006">
              <mc:Choice xmlns:v="urn:schemas-microsoft-com:vml" Requires="v">
                <p:oleObj spid="_x0000_s155658" name="Equation" r:id="rId3" imgW="901309" imgH="266584" progId="Equation.3">
                  <p:embed/>
                </p:oleObj>
              </mc:Choice>
              <mc:Fallback>
                <p:oleObj name="Equation" r:id="rId3" imgW="901309" imgH="26658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667000"/>
                        <a:ext cx="1163412" cy="342900"/>
                      </a:xfrm>
                      <a:prstGeom prst="rect">
                        <a:avLst/>
                      </a:prstGeom>
                      <a:noFill/>
                    </p:spPr>
                  </p:pic>
                </p:oleObj>
              </mc:Fallback>
            </mc:AlternateContent>
          </a:graphicData>
        </a:graphic>
      </p:graphicFrame>
      <p:sp>
        <p:nvSpPr>
          <p:cNvPr id="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401770929"/>
              </p:ext>
            </p:extLst>
          </p:nvPr>
        </p:nvGraphicFramePr>
        <p:xfrm>
          <a:off x="7239000" y="2714624"/>
          <a:ext cx="649063" cy="257176"/>
        </p:xfrm>
        <a:graphic>
          <a:graphicData uri="http://schemas.openxmlformats.org/presentationml/2006/ole">
            <mc:AlternateContent xmlns:mc="http://schemas.openxmlformats.org/markup-compatibility/2006">
              <mc:Choice xmlns:v="urn:schemas-microsoft-com:vml" Requires="v">
                <p:oleObj spid="_x0000_s155659" name="Equation" r:id="rId5" imgW="507780" imgH="203112" progId="Equation.3">
                  <p:embed/>
                </p:oleObj>
              </mc:Choice>
              <mc:Fallback>
                <p:oleObj name="Equation" r:id="rId5" imgW="507780"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00" y="2714624"/>
                        <a:ext cx="649063" cy="257176"/>
                      </a:xfrm>
                      <a:prstGeom prst="rect">
                        <a:avLst/>
                      </a:prstGeom>
                      <a:noFill/>
                    </p:spPr>
                  </p:pic>
                </p:oleObj>
              </mc:Fallback>
            </mc:AlternateContent>
          </a:graphicData>
        </a:graphic>
      </p:graphicFrame>
      <p:sp>
        <p:nvSpPr>
          <p:cNvPr id="2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207571064"/>
              </p:ext>
            </p:extLst>
          </p:nvPr>
        </p:nvGraphicFramePr>
        <p:xfrm>
          <a:off x="990599" y="2209799"/>
          <a:ext cx="4114801" cy="327313"/>
        </p:xfrm>
        <a:graphic>
          <a:graphicData uri="http://schemas.openxmlformats.org/presentationml/2006/ole">
            <mc:AlternateContent xmlns:mc="http://schemas.openxmlformats.org/markup-compatibility/2006">
              <mc:Choice xmlns:v="urn:schemas-microsoft-com:vml" Requires="v">
                <p:oleObj spid="_x0000_s155660" name="Equation" r:id="rId7" imgW="3352800" imgH="266700" progId="Equation.3">
                  <p:embed/>
                </p:oleObj>
              </mc:Choice>
              <mc:Fallback>
                <p:oleObj name="Equation" r:id="rId7" imgW="3352800" imgH="266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599" y="2209799"/>
                        <a:ext cx="4114801" cy="327313"/>
                      </a:xfrm>
                      <a:prstGeom prst="rect">
                        <a:avLst/>
                      </a:prstGeom>
                      <a:noFill/>
                    </p:spPr>
                  </p:pic>
                </p:oleObj>
              </mc:Fallback>
            </mc:AlternateContent>
          </a:graphicData>
        </a:graphic>
      </p:graphicFrame>
    </p:spTree>
    <p:extLst>
      <p:ext uri="{BB962C8B-B14F-4D97-AF65-F5344CB8AC3E}">
        <p14:creationId xmlns:p14="http://schemas.microsoft.com/office/powerpoint/2010/main" val="40232155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Dependent</a:t>
            </a:r>
            <a:endParaRPr lang="en-US" sz="4100" dirty="0">
              <a:latin typeface="+mj-lt"/>
            </a:endParaRPr>
          </a:p>
        </p:txBody>
      </p:sp>
      <p:sp>
        <p:nvSpPr>
          <p:cNvPr id="3" name="Content Placeholder 2"/>
          <p:cNvSpPr>
            <a:spLocks noGrp="1"/>
          </p:cNvSpPr>
          <p:nvPr>
            <p:ph idx="1"/>
          </p:nvPr>
        </p:nvSpPr>
        <p:spPr>
          <a:xfrm>
            <a:off x="304800" y="1752600"/>
            <a:ext cx="8382000" cy="4625975"/>
          </a:xfrm>
        </p:spPr>
        <p:txBody>
          <a:bodyPr/>
          <a:lstStyle/>
          <a:p>
            <a:r>
              <a:rPr lang="en-US" b="1" dirty="0"/>
              <a:t>Prove that if a set of vectors is linearly dependent, then at least one vector can be written as a linear combination of others</a:t>
            </a:r>
            <a:r>
              <a:rPr lang="en-US" b="1" dirty="0" smtClean="0"/>
              <a:t>.</a:t>
            </a:r>
          </a:p>
          <a:p>
            <a:endParaRPr lang="en-US" b="1" dirty="0"/>
          </a:p>
          <a:p>
            <a:r>
              <a:rPr lang="en-US" dirty="0"/>
              <a:t>Let                     be linearly dependent, then there exists a set of numbers</a:t>
            </a:r>
          </a:p>
          <a:p>
            <a:r>
              <a:rPr lang="en-US" dirty="0"/>
              <a:t>             not all of which are zero for the linear </a:t>
            </a:r>
            <a:r>
              <a:rPr lang="en-US" dirty="0" smtClean="0"/>
              <a:t>combination</a:t>
            </a:r>
          </a:p>
          <a:p>
            <a:endParaRPr lang="en-US" dirty="0"/>
          </a:p>
          <a:p>
            <a:endParaRPr lang="en-US" dirty="0" smtClean="0"/>
          </a:p>
          <a:p>
            <a:endParaRPr lang="en-US" dirty="0"/>
          </a:p>
          <a:p>
            <a:r>
              <a:rPr lang="en-US" dirty="0"/>
              <a:t>Let            to give one of the non-zero values of                </a:t>
            </a:r>
            <a:r>
              <a:rPr lang="en-US" dirty="0" smtClean="0"/>
              <a:t>     , </a:t>
            </a:r>
            <a:r>
              <a:rPr lang="en-US" dirty="0"/>
              <a:t>be for     </a:t>
            </a:r>
            <a:r>
              <a:rPr lang="en-US" dirty="0" smtClean="0"/>
              <a:t>      </a:t>
            </a:r>
            <a:r>
              <a:rPr lang="en-US" dirty="0"/>
              <a:t>, then </a:t>
            </a:r>
            <a:endParaRPr lang="en-US" dirty="0" smtClean="0"/>
          </a:p>
          <a:p>
            <a:endParaRPr lang="en-US" dirty="0"/>
          </a:p>
          <a:p>
            <a:endParaRPr lang="en-US" dirty="0" smtClean="0"/>
          </a:p>
          <a:p>
            <a:endParaRPr lang="en-US" dirty="0"/>
          </a:p>
          <a:p>
            <a:r>
              <a:rPr lang="en-US" dirty="0"/>
              <a:t>and that proves the theorem.</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9525" y="38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4183026798"/>
              </p:ext>
            </p:extLst>
          </p:nvPr>
        </p:nvGraphicFramePr>
        <p:xfrm>
          <a:off x="914401" y="2667000"/>
          <a:ext cx="990600" cy="293914"/>
        </p:xfrm>
        <a:graphic>
          <a:graphicData uri="http://schemas.openxmlformats.org/presentationml/2006/ole">
            <mc:AlternateContent xmlns:mc="http://schemas.openxmlformats.org/markup-compatibility/2006">
              <mc:Choice xmlns:v="urn:schemas-microsoft-com:vml" Requires="v">
                <p:oleObj spid="_x0000_s156694" name="Equation" r:id="rId3" imgW="863225" imgH="253890" progId="Equation.3">
                  <p:embed/>
                </p:oleObj>
              </mc:Choice>
              <mc:Fallback>
                <p:oleObj name="Equation" r:id="rId3" imgW="863225"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1" y="2667000"/>
                        <a:ext cx="990600" cy="293914"/>
                      </a:xfrm>
                      <a:prstGeom prst="rect">
                        <a:avLst/>
                      </a:prstGeom>
                      <a:noFill/>
                    </p:spPr>
                  </p:pic>
                </p:oleObj>
              </mc:Fallback>
            </mc:AlternateContent>
          </a:graphicData>
        </a:graphic>
      </p:graphicFrame>
      <p:sp>
        <p:nvSpPr>
          <p:cNvPr id="2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2517555136"/>
              </p:ext>
            </p:extLst>
          </p:nvPr>
        </p:nvGraphicFramePr>
        <p:xfrm>
          <a:off x="457200" y="2975881"/>
          <a:ext cx="653143" cy="261257"/>
        </p:xfrm>
        <a:graphic>
          <a:graphicData uri="http://schemas.openxmlformats.org/presentationml/2006/ole">
            <mc:AlternateContent xmlns:mc="http://schemas.openxmlformats.org/markup-compatibility/2006">
              <mc:Choice xmlns:v="urn:schemas-microsoft-com:vml" Requires="v">
                <p:oleObj spid="_x0000_s156695" name="Equation" r:id="rId5" imgW="571252" imgH="228501" progId="Equation.3">
                  <p:embed/>
                </p:oleObj>
              </mc:Choice>
              <mc:Fallback>
                <p:oleObj name="Equation" r:id="rId5" imgW="571252" imgH="22850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975881"/>
                        <a:ext cx="653143" cy="261257"/>
                      </a:xfrm>
                      <a:prstGeom prst="rect">
                        <a:avLst/>
                      </a:prstGeom>
                      <a:noFill/>
                    </p:spPr>
                  </p:pic>
                </p:oleObj>
              </mc:Fallback>
            </mc:AlternateContent>
          </a:graphicData>
        </a:graphic>
      </p:graphicFrame>
      <p:sp>
        <p:nvSpPr>
          <p:cNvPr id="3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4083126687"/>
              </p:ext>
            </p:extLst>
          </p:nvPr>
        </p:nvGraphicFramePr>
        <p:xfrm>
          <a:off x="1676400" y="3476624"/>
          <a:ext cx="2284244" cy="333376"/>
        </p:xfrm>
        <a:graphic>
          <a:graphicData uri="http://schemas.openxmlformats.org/presentationml/2006/ole">
            <mc:AlternateContent xmlns:mc="http://schemas.openxmlformats.org/markup-compatibility/2006">
              <mc:Choice xmlns:v="urn:schemas-microsoft-com:vml" Requires="v">
                <p:oleObj spid="_x0000_s156696" name="Equation" r:id="rId7" imgW="1765300" imgH="254000" progId="Equation.3">
                  <p:embed/>
                </p:oleObj>
              </mc:Choice>
              <mc:Fallback>
                <p:oleObj name="Equation" r:id="rId7" imgW="17653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3476624"/>
                        <a:ext cx="2284244" cy="333376"/>
                      </a:xfrm>
                      <a:prstGeom prst="rect">
                        <a:avLst/>
                      </a:prstGeom>
                      <a:noFill/>
                    </p:spPr>
                  </p:pic>
                </p:oleObj>
              </mc:Fallback>
            </mc:AlternateContent>
          </a:graphicData>
        </a:graphic>
      </p:graphicFrame>
      <p:sp>
        <p:nvSpPr>
          <p:cNvPr id="3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 name="Object 33"/>
          <p:cNvGraphicFramePr>
            <a:graphicFrameLocks noChangeAspect="1"/>
          </p:cNvGraphicFramePr>
          <p:nvPr>
            <p:extLst>
              <p:ext uri="{D42A27DB-BD31-4B8C-83A1-F6EECF244321}">
                <p14:modId xmlns:p14="http://schemas.microsoft.com/office/powerpoint/2010/main" val="3432808706"/>
              </p:ext>
            </p:extLst>
          </p:nvPr>
        </p:nvGraphicFramePr>
        <p:xfrm>
          <a:off x="838200" y="4038600"/>
          <a:ext cx="590931" cy="381000"/>
        </p:xfrm>
        <a:graphic>
          <a:graphicData uri="http://schemas.openxmlformats.org/presentationml/2006/ole">
            <mc:AlternateContent xmlns:mc="http://schemas.openxmlformats.org/markup-compatibility/2006">
              <mc:Choice xmlns:v="urn:schemas-microsoft-com:vml" Requires="v">
                <p:oleObj spid="_x0000_s156697" name="Equation" r:id="rId9" imgW="444307" imgH="241195" progId="Equation.3">
                  <p:embed/>
                </p:oleObj>
              </mc:Choice>
              <mc:Fallback>
                <p:oleObj name="Equation" r:id="rId9" imgW="444307" imgH="241195"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4038600"/>
                        <a:ext cx="590931" cy="381000"/>
                      </a:xfrm>
                      <a:prstGeom prst="rect">
                        <a:avLst/>
                      </a:prstGeom>
                      <a:noFill/>
                    </p:spPr>
                  </p:pic>
                </p:oleObj>
              </mc:Fallback>
            </mc:AlternateContent>
          </a:graphicData>
        </a:graphic>
      </p:graphicFrame>
      <p:sp>
        <p:nvSpPr>
          <p:cNvPr id="3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 name="Object 35"/>
          <p:cNvGraphicFramePr>
            <a:graphicFrameLocks noChangeAspect="1"/>
          </p:cNvGraphicFramePr>
          <p:nvPr>
            <p:extLst>
              <p:ext uri="{D42A27DB-BD31-4B8C-83A1-F6EECF244321}">
                <p14:modId xmlns:p14="http://schemas.microsoft.com/office/powerpoint/2010/main" val="2001376561"/>
              </p:ext>
            </p:extLst>
          </p:nvPr>
        </p:nvGraphicFramePr>
        <p:xfrm>
          <a:off x="4900803" y="4038600"/>
          <a:ext cx="1118997" cy="304800"/>
        </p:xfrm>
        <a:graphic>
          <a:graphicData uri="http://schemas.openxmlformats.org/presentationml/2006/ole">
            <mc:AlternateContent xmlns:mc="http://schemas.openxmlformats.org/markup-compatibility/2006">
              <mc:Choice xmlns:v="urn:schemas-microsoft-com:vml" Requires="v">
                <p:oleObj spid="_x0000_s156698" name="Equation" r:id="rId11" imgW="850900" imgH="228600" progId="Equation.3">
                  <p:embed/>
                </p:oleObj>
              </mc:Choice>
              <mc:Fallback>
                <p:oleObj name="Equation" r:id="rId11" imgW="8509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00803" y="4038600"/>
                        <a:ext cx="1118997" cy="304800"/>
                      </a:xfrm>
                      <a:prstGeom prst="rect">
                        <a:avLst/>
                      </a:prstGeom>
                      <a:noFill/>
                    </p:spPr>
                  </p:pic>
                </p:oleObj>
              </mc:Fallback>
            </mc:AlternateContent>
          </a:graphicData>
        </a:graphic>
      </p:graphicFrame>
      <p:sp>
        <p:nvSpPr>
          <p:cNvPr id="3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 name="Object 37"/>
          <p:cNvGraphicFramePr>
            <a:graphicFrameLocks noChangeAspect="1"/>
          </p:cNvGraphicFramePr>
          <p:nvPr>
            <p:extLst>
              <p:ext uri="{D42A27DB-BD31-4B8C-83A1-F6EECF244321}">
                <p14:modId xmlns:p14="http://schemas.microsoft.com/office/powerpoint/2010/main" val="1729286263"/>
              </p:ext>
            </p:extLst>
          </p:nvPr>
        </p:nvGraphicFramePr>
        <p:xfrm>
          <a:off x="6773799" y="4091940"/>
          <a:ext cx="465201" cy="251460"/>
        </p:xfrm>
        <a:graphic>
          <a:graphicData uri="http://schemas.openxmlformats.org/presentationml/2006/ole">
            <mc:AlternateContent xmlns:mc="http://schemas.openxmlformats.org/markup-compatibility/2006">
              <mc:Choice xmlns:v="urn:schemas-microsoft-com:vml" Requires="v">
                <p:oleObj spid="_x0000_s156699" name="Equation" r:id="rId13" imgW="355446" imgH="190417" progId="Equation.3">
                  <p:embed/>
                </p:oleObj>
              </mc:Choice>
              <mc:Fallback>
                <p:oleObj name="Equation" r:id="rId13" imgW="355446" imgH="190417"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73799" y="4091940"/>
                        <a:ext cx="465201" cy="251460"/>
                      </a:xfrm>
                      <a:prstGeom prst="rect">
                        <a:avLst/>
                      </a:prstGeom>
                      <a:noFill/>
                    </p:spPr>
                  </p:pic>
                </p:oleObj>
              </mc:Fallback>
            </mc:AlternateContent>
          </a:graphicData>
        </a:graphic>
      </p:graphicFrame>
      <p:sp>
        <p:nvSpPr>
          <p:cNvPr id="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 name="Object 39"/>
          <p:cNvGraphicFramePr>
            <a:graphicFrameLocks noChangeAspect="1"/>
          </p:cNvGraphicFramePr>
          <p:nvPr>
            <p:extLst>
              <p:ext uri="{D42A27DB-BD31-4B8C-83A1-F6EECF244321}">
                <p14:modId xmlns:p14="http://schemas.microsoft.com/office/powerpoint/2010/main" val="1693232743"/>
              </p:ext>
            </p:extLst>
          </p:nvPr>
        </p:nvGraphicFramePr>
        <p:xfrm>
          <a:off x="1676400" y="4495800"/>
          <a:ext cx="3842657" cy="533400"/>
        </p:xfrm>
        <a:graphic>
          <a:graphicData uri="http://schemas.openxmlformats.org/presentationml/2006/ole">
            <mc:AlternateContent xmlns:mc="http://schemas.openxmlformats.org/markup-compatibility/2006">
              <mc:Choice xmlns:v="urn:schemas-microsoft-com:vml" Requires="v">
                <p:oleObj spid="_x0000_s156700" name="Equation" r:id="rId15" imgW="3365500" imgH="469900" progId="Equation.3">
                  <p:embed/>
                </p:oleObj>
              </mc:Choice>
              <mc:Fallback>
                <p:oleObj name="Equation" r:id="rId15" imgW="3365500" imgH="4699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76400" y="4495800"/>
                        <a:ext cx="3842657" cy="533400"/>
                      </a:xfrm>
                      <a:prstGeom prst="rect">
                        <a:avLst/>
                      </a:prstGeom>
                      <a:noFill/>
                    </p:spPr>
                  </p:pic>
                </p:oleObj>
              </mc:Fallback>
            </mc:AlternateContent>
          </a:graphicData>
        </a:graphic>
      </p:graphicFrame>
    </p:spTree>
    <p:extLst>
      <p:ext uri="{BB962C8B-B14F-4D97-AF65-F5344CB8AC3E}">
        <p14:creationId xmlns:p14="http://schemas.microsoft.com/office/powerpoint/2010/main" val="3219545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a:t>
            </a:r>
            <a:endParaRPr lang="en-US" dirty="0">
              <a:latin typeface="+mj-lt"/>
            </a:endParaRPr>
          </a:p>
        </p:txBody>
      </p:sp>
      <p:sp>
        <p:nvSpPr>
          <p:cNvPr id="3" name="Content Placeholder 2"/>
          <p:cNvSpPr>
            <a:spLocks noGrp="1"/>
          </p:cNvSpPr>
          <p:nvPr>
            <p:ph idx="1"/>
          </p:nvPr>
        </p:nvSpPr>
        <p:spPr>
          <a:xfrm>
            <a:off x="457200" y="1774825"/>
            <a:ext cx="7620000" cy="4625975"/>
          </a:xfrm>
        </p:spPr>
        <p:txBody>
          <a:bodyPr/>
          <a:lstStyle/>
          <a:p>
            <a:r>
              <a:rPr lang="en-US" dirty="0"/>
              <a:t>Give an example of a 3-dimensional column vector</a:t>
            </a:r>
            <a:r>
              <a:rPr lang="en-US" dirty="0" smtClean="0"/>
              <a:t>.</a:t>
            </a:r>
          </a:p>
          <a:p>
            <a:endParaRPr lang="en-US" dirty="0"/>
          </a:p>
          <a:p>
            <a:r>
              <a:rPr lang="en-US" b="1" dirty="0"/>
              <a:t>Solution</a:t>
            </a:r>
          </a:p>
          <a:p>
            <a:r>
              <a:rPr lang="en-US" dirty="0" smtClean="0"/>
              <a:t>Assume a point in space is given by its (</a:t>
            </a:r>
            <a:r>
              <a:rPr lang="en-US" i="1" dirty="0" err="1" smtClean="0"/>
              <a:t>x,y,z</a:t>
            </a:r>
            <a:r>
              <a:rPr lang="en-US" dirty="0" smtClean="0"/>
              <a:t>) coordinates. Then if the value of </a:t>
            </a:r>
          </a:p>
          <a:p>
            <a:pPr algn="just"/>
            <a:r>
              <a:rPr lang="en-US" dirty="0" smtClean="0"/>
              <a:t> 	           the </a:t>
            </a:r>
            <a:r>
              <a:rPr lang="en-US" dirty="0"/>
              <a:t>column vector corresponding to the location of the points is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75331906"/>
              </p:ext>
            </p:extLst>
          </p:nvPr>
        </p:nvGraphicFramePr>
        <p:xfrm>
          <a:off x="609600" y="3000374"/>
          <a:ext cx="1387475" cy="259379"/>
        </p:xfrm>
        <a:graphic>
          <a:graphicData uri="http://schemas.openxmlformats.org/presentationml/2006/ole">
            <mc:AlternateContent xmlns:mc="http://schemas.openxmlformats.org/markup-compatibility/2006">
              <mc:Choice xmlns:v="urn:schemas-microsoft-com:vml" Requires="v">
                <p:oleObj spid="_x0000_s112647" name="Equation" r:id="rId4" imgW="1066680" imgH="203040" progId="Equation.3">
                  <p:embed/>
                </p:oleObj>
              </mc:Choice>
              <mc:Fallback>
                <p:oleObj name="Equation" r:id="rId4" imgW="1066680" imgH="203040" progId="Equation.3">
                  <p:embed/>
                  <p:pic>
                    <p:nvPicPr>
                      <p:cNvPr id="0" name="Object 1"/>
                      <p:cNvPicPr>
                        <a:picLocks noChangeAspect="1" noChangeArrowheads="1"/>
                      </p:cNvPicPr>
                      <p:nvPr/>
                    </p:nvPicPr>
                    <p:blipFill>
                      <a:blip r:embed="rId5"/>
                      <a:srcRect/>
                      <a:stretch>
                        <a:fillRect/>
                      </a:stretch>
                    </p:blipFill>
                    <p:spPr bwMode="auto">
                      <a:xfrm>
                        <a:off x="609600" y="3000374"/>
                        <a:ext cx="1387475" cy="259379"/>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570490249"/>
              </p:ext>
            </p:extLst>
          </p:nvPr>
        </p:nvGraphicFramePr>
        <p:xfrm>
          <a:off x="2819400" y="3657599"/>
          <a:ext cx="990600" cy="1108881"/>
        </p:xfrm>
        <a:graphic>
          <a:graphicData uri="http://schemas.openxmlformats.org/presentationml/2006/ole">
            <mc:AlternateContent xmlns:mc="http://schemas.openxmlformats.org/markup-compatibility/2006">
              <mc:Choice xmlns:v="urn:schemas-microsoft-com:vml" Requires="v">
                <p:oleObj spid="_x0000_s112648" name="Equation" r:id="rId6" imgW="634725" imgH="710891" progId="Equation.3">
                  <p:embed/>
                </p:oleObj>
              </mc:Choice>
              <mc:Fallback>
                <p:oleObj name="Equation" r:id="rId6" imgW="634725" imgH="710891"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3657599"/>
                        <a:ext cx="990600" cy="1108881"/>
                      </a:xfrm>
                      <a:prstGeom prst="rect">
                        <a:avLst/>
                      </a:prstGeom>
                      <a:noFill/>
                    </p:spPr>
                  </p:pic>
                </p:oleObj>
              </mc:Fallback>
            </mc:AlternateContent>
          </a:graphicData>
        </a:graphic>
      </p:graphicFrame>
    </p:spTree>
    <p:extLst>
      <p:ext uri="{BB962C8B-B14F-4D97-AF65-F5344CB8AC3E}">
        <p14:creationId xmlns:p14="http://schemas.microsoft.com/office/powerpoint/2010/main" val="23123626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Dependent</a:t>
            </a:r>
            <a:endParaRPr lang="en-US" sz="4100" dirty="0">
              <a:latin typeface="+mj-lt"/>
            </a:endParaRPr>
          </a:p>
        </p:txBody>
      </p:sp>
      <p:sp>
        <p:nvSpPr>
          <p:cNvPr id="3" name="Content Placeholder 2"/>
          <p:cNvSpPr>
            <a:spLocks noGrp="1"/>
          </p:cNvSpPr>
          <p:nvPr>
            <p:ph idx="1"/>
          </p:nvPr>
        </p:nvSpPr>
        <p:spPr>
          <a:xfrm>
            <a:off x="304800" y="1752600"/>
            <a:ext cx="8382000" cy="4625975"/>
          </a:xfrm>
        </p:spPr>
        <p:txBody>
          <a:bodyPr/>
          <a:lstStyle/>
          <a:p>
            <a:r>
              <a:rPr lang="en-US" b="1" dirty="0"/>
              <a:t>Prove that if the dimension of a set of vectors is less than the number of vectors in the set, then the set of vectors is linearly dependent.</a:t>
            </a:r>
          </a:p>
          <a:p>
            <a:endParaRPr lang="en-US" dirty="0" smtClean="0"/>
          </a:p>
          <a:p>
            <a:r>
              <a:rPr lang="en-US" dirty="0" smtClean="0"/>
              <a:t>Can you prove it?</a:t>
            </a:r>
          </a:p>
          <a:p>
            <a:endParaRPr lang="en-US" dirty="0"/>
          </a:p>
          <a:p>
            <a:r>
              <a:rPr lang="en-US" dirty="0"/>
              <a:t> </a:t>
            </a:r>
          </a:p>
          <a:p>
            <a:r>
              <a:rPr lang="en-US" b="1" dirty="0"/>
              <a:t>How can vectors be used to write simultaneous linear equations?</a:t>
            </a:r>
          </a:p>
          <a:p>
            <a:r>
              <a:rPr lang="en-US" dirty="0"/>
              <a:t>If a set of </a:t>
            </a:r>
            <a:r>
              <a:rPr lang="en-US" i="1" dirty="0"/>
              <a:t>m</a:t>
            </a:r>
            <a:r>
              <a:rPr lang="en-US" dirty="0"/>
              <a:t> linear equations with </a:t>
            </a:r>
            <a:r>
              <a:rPr lang="en-US" i="1" dirty="0"/>
              <a:t>n</a:t>
            </a:r>
            <a:r>
              <a:rPr lang="en-US" dirty="0"/>
              <a:t> unknowns is written as</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9525" y="38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139361719"/>
              </p:ext>
            </p:extLst>
          </p:nvPr>
        </p:nvGraphicFramePr>
        <p:xfrm>
          <a:off x="1524000" y="4191000"/>
          <a:ext cx="1660922" cy="295275"/>
        </p:xfrm>
        <a:graphic>
          <a:graphicData uri="http://schemas.openxmlformats.org/presentationml/2006/ole">
            <mc:AlternateContent xmlns:mc="http://schemas.openxmlformats.org/markup-compatibility/2006">
              <mc:Choice xmlns:v="urn:schemas-microsoft-com:vml" Requires="v">
                <p:oleObj spid="_x0000_s157711" name="Equation" r:id="rId3" imgW="1282700" imgH="228600" progId="Equation.3">
                  <p:embed/>
                </p:oleObj>
              </mc:Choice>
              <mc:Fallback>
                <p:oleObj name="Equation" r:id="rId3" imgW="12827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91000"/>
                        <a:ext cx="1660922" cy="295275"/>
                      </a:xfrm>
                      <a:prstGeom prst="rect">
                        <a:avLst/>
                      </a:prstGeom>
                      <a:noFill/>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561685569"/>
              </p:ext>
            </p:extLst>
          </p:nvPr>
        </p:nvGraphicFramePr>
        <p:xfrm>
          <a:off x="1524000" y="4572000"/>
          <a:ext cx="1808559" cy="295275"/>
        </p:xfrm>
        <a:graphic>
          <a:graphicData uri="http://schemas.openxmlformats.org/presentationml/2006/ole">
            <mc:AlternateContent xmlns:mc="http://schemas.openxmlformats.org/markup-compatibility/2006">
              <mc:Choice xmlns:v="urn:schemas-microsoft-com:vml" Requires="v">
                <p:oleObj spid="_x0000_s157712" name="Equation" r:id="rId5" imgW="1397000" imgH="228600" progId="Equation.3">
                  <p:embed/>
                </p:oleObj>
              </mc:Choice>
              <mc:Fallback>
                <p:oleObj name="Equation" r:id="rId5" imgW="13970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572000"/>
                        <a:ext cx="1808559" cy="295275"/>
                      </a:xfrm>
                      <a:prstGeom prst="rect">
                        <a:avLst/>
                      </a:prstGeom>
                      <a:noFill/>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3944588310"/>
              </p:ext>
            </p:extLst>
          </p:nvPr>
        </p:nvGraphicFramePr>
        <p:xfrm>
          <a:off x="1524000" y="5008959"/>
          <a:ext cx="848916" cy="553641"/>
        </p:xfrm>
        <a:graphic>
          <a:graphicData uri="http://schemas.openxmlformats.org/presentationml/2006/ole">
            <mc:AlternateContent xmlns:mc="http://schemas.openxmlformats.org/markup-compatibility/2006">
              <mc:Choice xmlns:v="urn:schemas-microsoft-com:vml" Requires="v">
                <p:oleObj spid="_x0000_s157713" name="Equation" r:id="rId7" imgW="660113" imgH="431613" progId="Equation.3">
                  <p:embed/>
                </p:oleObj>
              </mc:Choice>
              <mc:Fallback>
                <p:oleObj name="Equation" r:id="rId7" imgW="660113" imgH="431613"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5008959"/>
                        <a:ext cx="848916" cy="553641"/>
                      </a:xfrm>
                      <a:prstGeom prst="rect">
                        <a:avLst/>
                      </a:prstGeom>
                      <a:noFill/>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339079656"/>
              </p:ext>
            </p:extLst>
          </p:nvPr>
        </p:nvGraphicFramePr>
        <p:xfrm>
          <a:off x="1524000" y="5562600"/>
          <a:ext cx="1833166" cy="295275"/>
        </p:xfrm>
        <a:graphic>
          <a:graphicData uri="http://schemas.openxmlformats.org/presentationml/2006/ole">
            <mc:AlternateContent xmlns:mc="http://schemas.openxmlformats.org/markup-compatibility/2006">
              <mc:Choice xmlns:v="urn:schemas-microsoft-com:vml" Requires="v">
                <p:oleObj spid="_x0000_s157714" name="Equation" r:id="rId9" imgW="1422400" imgH="228600" progId="Equation.3">
                  <p:embed/>
                </p:oleObj>
              </mc:Choice>
              <mc:Fallback>
                <p:oleObj name="Equation" r:id="rId9" imgW="1422400" imgH="2286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5562600"/>
                        <a:ext cx="1833166" cy="295275"/>
                      </a:xfrm>
                      <a:prstGeom prst="rect">
                        <a:avLst/>
                      </a:prstGeom>
                      <a:noFill/>
                    </p:spPr>
                  </p:pic>
                </p:oleObj>
              </mc:Fallback>
            </mc:AlternateContent>
          </a:graphicData>
        </a:graphic>
      </p:graphicFrame>
      <p:sp>
        <p:nvSpPr>
          <p:cNvPr id="4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8"/>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9"/>
          <p:cNvSpPr>
            <a:spLocks noChangeArrowheads="1"/>
          </p:cNvSpPr>
          <p:nvPr/>
        </p:nvSpPr>
        <p:spPr bwMode="auto">
          <a:xfrm>
            <a:off x="0"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10"/>
          <p:cNvSpPr>
            <a:spLocks noChangeArrowheads="1"/>
          </p:cNvSpPr>
          <p:nvPr/>
        </p:nvSpPr>
        <p:spPr bwMode="auto">
          <a:xfrm>
            <a:off x="0" y="2476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6761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Dependent (cont.)</a:t>
            </a:r>
            <a:endParaRPr lang="en-US" sz="4100" dirty="0">
              <a:latin typeface="+mj-lt"/>
            </a:endParaRPr>
          </a:p>
        </p:txBody>
      </p:sp>
      <p:sp>
        <p:nvSpPr>
          <p:cNvPr id="3" name="Content Placeholder 2"/>
          <p:cNvSpPr>
            <a:spLocks noGrp="1"/>
          </p:cNvSpPr>
          <p:nvPr>
            <p:ph idx="1"/>
          </p:nvPr>
        </p:nvSpPr>
        <p:spPr>
          <a:xfrm>
            <a:off x="304800" y="1752600"/>
            <a:ext cx="8382000" cy="4625975"/>
          </a:xfrm>
        </p:spPr>
        <p:txBody>
          <a:bodyPr/>
          <a:lstStyle/>
          <a:p>
            <a:r>
              <a:rPr lang="en-US" dirty="0" smtClean="0"/>
              <a:t>Where </a:t>
            </a:r>
          </a:p>
          <a:p>
            <a:r>
              <a:rPr lang="en-US" dirty="0"/>
              <a:t>	</a:t>
            </a:r>
            <a:r>
              <a:rPr lang="en-US" dirty="0" smtClean="0"/>
              <a:t>   	are </a:t>
            </a:r>
            <a:r>
              <a:rPr lang="en-US" dirty="0"/>
              <a:t>the unknowns, then in the vector notation they can be written as </a:t>
            </a:r>
          </a:p>
          <a:p>
            <a:endParaRPr lang="en-US" dirty="0" smtClean="0"/>
          </a:p>
          <a:p>
            <a:endParaRPr lang="en-US" dirty="0" smtClean="0"/>
          </a:p>
          <a:p>
            <a:endParaRPr lang="en-US" dirty="0"/>
          </a:p>
          <a:p>
            <a:r>
              <a:rPr lang="en-US" dirty="0" smtClean="0"/>
              <a:t>where </a:t>
            </a:r>
          </a:p>
          <a:p>
            <a:endParaRPr lang="en-US" dirty="0"/>
          </a:p>
          <a:p>
            <a:endParaRPr lang="en-US"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9525" y="38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8"/>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9"/>
          <p:cNvSpPr>
            <a:spLocks noChangeArrowheads="1"/>
          </p:cNvSpPr>
          <p:nvPr/>
        </p:nvSpPr>
        <p:spPr bwMode="auto">
          <a:xfrm>
            <a:off x="0"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10"/>
          <p:cNvSpPr>
            <a:spLocks noChangeArrowheads="1"/>
          </p:cNvSpPr>
          <p:nvPr/>
        </p:nvSpPr>
        <p:spPr bwMode="auto">
          <a:xfrm>
            <a:off x="4018002" y="2428101"/>
            <a:ext cx="1107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71909454"/>
              </p:ext>
            </p:extLst>
          </p:nvPr>
        </p:nvGraphicFramePr>
        <p:xfrm>
          <a:off x="1219200" y="2164080"/>
          <a:ext cx="914400" cy="274320"/>
        </p:xfrm>
        <a:graphic>
          <a:graphicData uri="http://schemas.openxmlformats.org/presentationml/2006/ole">
            <mc:AlternateContent xmlns:mc="http://schemas.openxmlformats.org/markup-compatibility/2006">
              <mc:Choice xmlns:v="urn:schemas-microsoft-com:vml" Requires="v">
                <p:oleObj spid="_x0000_s158730" name="Equation" r:id="rId3" imgW="761669" imgH="228501" progId="Equation.3">
                  <p:embed/>
                </p:oleObj>
              </mc:Choice>
              <mc:Fallback>
                <p:oleObj name="Equation" r:id="rId3" imgW="761669" imgH="228501"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164080"/>
                        <a:ext cx="914400" cy="274320"/>
                      </a:xfrm>
                      <a:prstGeom prst="rect">
                        <a:avLst/>
                      </a:prstGeom>
                      <a:noFill/>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346960825"/>
              </p:ext>
            </p:extLst>
          </p:nvPr>
        </p:nvGraphicFramePr>
        <p:xfrm>
          <a:off x="1261110" y="2514600"/>
          <a:ext cx="2091690" cy="308610"/>
        </p:xfrm>
        <a:graphic>
          <a:graphicData uri="http://schemas.openxmlformats.org/presentationml/2006/ole">
            <mc:AlternateContent xmlns:mc="http://schemas.openxmlformats.org/markup-compatibility/2006">
              <mc:Choice xmlns:v="urn:schemas-microsoft-com:vml" Requires="v">
                <p:oleObj spid="_x0000_s158731" name="Equation" r:id="rId5" imgW="1739900" imgH="254000" progId="Equation.3">
                  <p:embed/>
                </p:oleObj>
              </mc:Choice>
              <mc:Fallback>
                <p:oleObj name="Equation" r:id="rId5" imgW="1739900" imgH="2540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1110" y="2514600"/>
                        <a:ext cx="2091690" cy="308610"/>
                      </a:xfrm>
                      <a:prstGeom prst="rect">
                        <a:avLst/>
                      </a:prstGeom>
                      <a:noFill/>
                    </p:spPr>
                  </p:pic>
                </p:oleObj>
              </mc:Fallback>
            </mc:AlternateContent>
          </a:graphicData>
        </a:graphic>
      </p:graphicFrame>
      <p:sp>
        <p:nvSpPr>
          <p:cNvPr id="3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4"/>
          <p:cNvSpPr>
            <a:spLocks noChangeArrowheads="1"/>
          </p:cNvSpPr>
          <p:nvPr/>
        </p:nvSpPr>
        <p:spPr bwMode="auto">
          <a:xfrm>
            <a:off x="15240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 name="Object 35"/>
          <p:cNvGraphicFramePr>
            <a:graphicFrameLocks noChangeAspect="1"/>
          </p:cNvGraphicFramePr>
          <p:nvPr>
            <p:extLst>
              <p:ext uri="{D42A27DB-BD31-4B8C-83A1-F6EECF244321}">
                <p14:modId xmlns:p14="http://schemas.microsoft.com/office/powerpoint/2010/main" val="3943617235"/>
              </p:ext>
            </p:extLst>
          </p:nvPr>
        </p:nvGraphicFramePr>
        <p:xfrm>
          <a:off x="1752600" y="3432313"/>
          <a:ext cx="914400" cy="993913"/>
        </p:xfrm>
        <a:graphic>
          <a:graphicData uri="http://schemas.openxmlformats.org/presentationml/2006/ole">
            <mc:AlternateContent xmlns:mc="http://schemas.openxmlformats.org/markup-compatibility/2006">
              <mc:Choice xmlns:v="urn:schemas-microsoft-com:vml" Requires="v">
                <p:oleObj spid="_x0000_s158732" name="Equation" r:id="rId7" imgW="660113" imgH="710891" progId="Equation.3">
                  <p:embed/>
                </p:oleObj>
              </mc:Choice>
              <mc:Fallback>
                <p:oleObj name="Equation" r:id="rId7" imgW="660113" imgH="71089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3432313"/>
                        <a:ext cx="914400" cy="993913"/>
                      </a:xfrm>
                      <a:prstGeom prst="rect">
                        <a:avLst/>
                      </a:prstGeom>
                      <a:noFill/>
                    </p:spPr>
                  </p:pic>
                </p:oleObj>
              </mc:Fallback>
            </mc:AlternateContent>
          </a:graphicData>
        </a:graphic>
      </p:graphicFrame>
    </p:spTree>
    <p:extLst>
      <p:ext uri="{BB962C8B-B14F-4D97-AF65-F5344CB8AC3E}">
        <p14:creationId xmlns:p14="http://schemas.microsoft.com/office/powerpoint/2010/main" val="31323205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100" dirty="0" smtClean="0">
                <a:latin typeface="+mj-lt"/>
              </a:rPr>
              <a:t>Linearly Dependent (cont.)</a:t>
            </a:r>
            <a:endParaRPr lang="en-US" sz="4100" dirty="0">
              <a:latin typeface="+mj-lt"/>
            </a:endParaRPr>
          </a:p>
        </p:txBody>
      </p:sp>
      <p:sp>
        <p:nvSpPr>
          <p:cNvPr id="3" name="Content Placeholder 2"/>
          <p:cNvSpPr>
            <a:spLocks noGrp="1"/>
          </p:cNvSpPr>
          <p:nvPr>
            <p:ph idx="1"/>
          </p:nvPr>
        </p:nvSpPr>
        <p:spPr>
          <a:xfrm>
            <a:off x="304800" y="1546225"/>
            <a:ext cx="8382000" cy="4625975"/>
          </a:xfrm>
        </p:spPr>
        <p:txBody>
          <a:bodyPr/>
          <a:lstStyle/>
          <a:p>
            <a:r>
              <a:rPr lang="en-US" dirty="0" smtClean="0"/>
              <a:t>Where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a:t>The problem now becomes whether you can find the scalars                    such that the linear combination</a:t>
            </a:r>
          </a:p>
          <a:p>
            <a:r>
              <a:rPr lang="en-US" dirty="0" smtClean="0"/>
              <a:t> </a:t>
            </a:r>
          </a:p>
          <a:p>
            <a:endParaRPr lang="en-US" dirty="0"/>
          </a:p>
          <a:p>
            <a:endParaRPr lang="en-US"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9525" y="38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7"/>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8"/>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9"/>
          <p:cNvSpPr>
            <a:spLocks noChangeArrowheads="1"/>
          </p:cNvSpPr>
          <p:nvPr/>
        </p:nvSpPr>
        <p:spPr bwMode="auto">
          <a:xfrm>
            <a:off x="0" y="1536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4"/>
          <p:cNvSpPr>
            <a:spLocks noChangeArrowheads="1"/>
          </p:cNvSpPr>
          <p:nvPr/>
        </p:nvSpPr>
        <p:spPr bwMode="auto">
          <a:xfrm>
            <a:off x="15240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543980188"/>
              </p:ext>
            </p:extLst>
          </p:nvPr>
        </p:nvGraphicFramePr>
        <p:xfrm>
          <a:off x="1143000" y="1774825"/>
          <a:ext cx="840232" cy="863252"/>
        </p:xfrm>
        <a:graphic>
          <a:graphicData uri="http://schemas.openxmlformats.org/presentationml/2006/ole">
            <mc:AlternateContent xmlns:mc="http://schemas.openxmlformats.org/markup-compatibility/2006">
              <mc:Choice xmlns:v="urn:schemas-microsoft-com:vml" Requires="v">
                <p:oleObj spid="_x0000_s159763" name="Equation" r:id="rId3" imgW="698500" imgH="711200" progId="Equation.3">
                  <p:embed/>
                </p:oleObj>
              </mc:Choice>
              <mc:Fallback>
                <p:oleObj name="Equation" r:id="rId3" imgW="698500" imgH="71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774825"/>
                        <a:ext cx="840232" cy="863252"/>
                      </a:xfrm>
                      <a:prstGeom prst="rect">
                        <a:avLst/>
                      </a:prstGeom>
                      <a:noFill/>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129765562"/>
              </p:ext>
            </p:extLst>
          </p:nvPr>
        </p:nvGraphicFramePr>
        <p:xfrm>
          <a:off x="1105422" y="2689225"/>
          <a:ext cx="874762" cy="863252"/>
        </p:xfrm>
        <a:graphic>
          <a:graphicData uri="http://schemas.openxmlformats.org/presentationml/2006/ole">
            <mc:AlternateContent xmlns:mc="http://schemas.openxmlformats.org/markup-compatibility/2006">
              <mc:Choice xmlns:v="urn:schemas-microsoft-com:vml" Requires="v">
                <p:oleObj spid="_x0000_s159764" name="Equation" r:id="rId5" imgW="723586" imgH="710891" progId="Equation.3">
                  <p:embed/>
                </p:oleObj>
              </mc:Choice>
              <mc:Fallback>
                <p:oleObj name="Equation" r:id="rId5" imgW="723586"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5422" y="2689225"/>
                        <a:ext cx="874762" cy="863252"/>
                      </a:xfrm>
                      <a:prstGeom prst="rect">
                        <a:avLst/>
                      </a:prstGeom>
                      <a:noFill/>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2095933594"/>
              </p:ext>
            </p:extLst>
          </p:nvPr>
        </p:nvGraphicFramePr>
        <p:xfrm>
          <a:off x="1105422" y="3603625"/>
          <a:ext cx="874762" cy="863252"/>
        </p:xfrm>
        <a:graphic>
          <a:graphicData uri="http://schemas.openxmlformats.org/presentationml/2006/ole">
            <mc:AlternateContent xmlns:mc="http://schemas.openxmlformats.org/markup-compatibility/2006">
              <mc:Choice xmlns:v="urn:schemas-microsoft-com:vml" Requires="v">
                <p:oleObj spid="_x0000_s159765" name="Equation" r:id="rId7" imgW="723586" imgH="710891" progId="Equation.3">
                  <p:embed/>
                </p:oleObj>
              </mc:Choice>
              <mc:Fallback>
                <p:oleObj name="Equation" r:id="rId7" imgW="723586" imgH="710891"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5422" y="3603625"/>
                        <a:ext cx="874762" cy="863252"/>
                      </a:xfrm>
                      <a:prstGeom prst="rect">
                        <a:avLst/>
                      </a:prstGeom>
                      <a:noFill/>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897396918"/>
              </p:ext>
            </p:extLst>
          </p:nvPr>
        </p:nvGraphicFramePr>
        <p:xfrm>
          <a:off x="1143000" y="4594225"/>
          <a:ext cx="782682" cy="863252"/>
        </p:xfrm>
        <a:graphic>
          <a:graphicData uri="http://schemas.openxmlformats.org/presentationml/2006/ole">
            <mc:AlternateContent xmlns:mc="http://schemas.openxmlformats.org/markup-compatibility/2006">
              <mc:Choice xmlns:v="urn:schemas-microsoft-com:vml" Requires="v">
                <p:oleObj spid="_x0000_s159766" name="Equation" r:id="rId9" imgW="647700" imgH="711200" progId="Equation.3">
                  <p:embed/>
                </p:oleObj>
              </mc:Choice>
              <mc:Fallback>
                <p:oleObj name="Equation" r:id="rId9" imgW="647700" imgH="7112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4594225"/>
                        <a:ext cx="782682" cy="863252"/>
                      </a:xfrm>
                      <a:prstGeom prst="rect">
                        <a:avLst/>
                      </a:prstGeom>
                      <a:noFill/>
                    </p:spPr>
                  </p:pic>
                </p:oleObj>
              </mc:Fallback>
            </mc:AlternateContent>
          </a:graphicData>
        </a:graphic>
      </p:graphicFrame>
      <p:sp>
        <p:nvSpPr>
          <p:cNvPr id="41"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2" name="Rectangle 6"/>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Rectangle 7"/>
          <p:cNvSpPr>
            <a:spLocks noChangeArrowheads="1"/>
          </p:cNvSpPr>
          <p:nvPr/>
        </p:nvSpPr>
        <p:spPr bwMode="auto">
          <a:xfrm>
            <a:off x="0" y="2289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9" name="Rectangle 8"/>
          <p:cNvSpPr>
            <a:spLocks noChangeArrowheads="1"/>
          </p:cNvSpPr>
          <p:nvPr/>
        </p:nvSpPr>
        <p:spPr bwMode="auto">
          <a:xfrm>
            <a:off x="0" y="346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 name="Object 50"/>
          <p:cNvGraphicFramePr>
            <a:graphicFrameLocks noChangeAspect="1"/>
          </p:cNvGraphicFramePr>
          <p:nvPr>
            <p:extLst>
              <p:ext uri="{D42A27DB-BD31-4B8C-83A1-F6EECF244321}">
                <p14:modId xmlns:p14="http://schemas.microsoft.com/office/powerpoint/2010/main" val="2591999654"/>
              </p:ext>
            </p:extLst>
          </p:nvPr>
        </p:nvGraphicFramePr>
        <p:xfrm>
          <a:off x="6032501" y="5508625"/>
          <a:ext cx="1054099" cy="304800"/>
        </p:xfrm>
        <a:graphic>
          <a:graphicData uri="http://schemas.openxmlformats.org/presentationml/2006/ole">
            <mc:AlternateContent xmlns:mc="http://schemas.openxmlformats.org/markup-compatibility/2006">
              <mc:Choice xmlns:v="urn:schemas-microsoft-com:vml" Requires="v">
                <p:oleObj spid="_x0000_s159767" name="Equation" r:id="rId11" imgW="787400" imgH="228600" progId="Equation.3">
                  <p:embed/>
                </p:oleObj>
              </mc:Choice>
              <mc:Fallback>
                <p:oleObj name="Equation" r:id="rId11" imgW="7874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32501" y="5508625"/>
                        <a:ext cx="1054099" cy="304800"/>
                      </a:xfrm>
                      <a:prstGeom prst="rect">
                        <a:avLst/>
                      </a:prstGeom>
                      <a:noFill/>
                    </p:spPr>
                  </p:pic>
                </p:oleObj>
              </mc:Fallback>
            </mc:AlternateContent>
          </a:graphicData>
        </a:graphic>
      </p:graphicFrame>
      <p:sp>
        <p:nvSpPr>
          <p:cNvPr id="5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 name="Object 52"/>
          <p:cNvGraphicFramePr>
            <a:graphicFrameLocks noChangeAspect="1"/>
          </p:cNvGraphicFramePr>
          <p:nvPr>
            <p:extLst>
              <p:ext uri="{D42A27DB-BD31-4B8C-83A1-F6EECF244321}">
                <p14:modId xmlns:p14="http://schemas.microsoft.com/office/powerpoint/2010/main" val="1482128205"/>
              </p:ext>
            </p:extLst>
          </p:nvPr>
        </p:nvGraphicFramePr>
        <p:xfrm>
          <a:off x="2273304" y="5727700"/>
          <a:ext cx="2070096" cy="342899"/>
        </p:xfrm>
        <a:graphic>
          <a:graphicData uri="http://schemas.openxmlformats.org/presentationml/2006/ole">
            <mc:AlternateContent xmlns:mc="http://schemas.openxmlformats.org/markup-compatibility/2006">
              <mc:Choice xmlns:v="urn:schemas-microsoft-com:vml" Requires="v">
                <p:oleObj spid="_x0000_s159768" name="Equation" r:id="rId13" imgW="1548728" imgH="253890" progId="Equation.3">
                  <p:embed/>
                </p:oleObj>
              </mc:Choice>
              <mc:Fallback>
                <p:oleObj name="Equation" r:id="rId13" imgW="1548728" imgH="25389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73304" y="5727700"/>
                        <a:ext cx="2070096" cy="342899"/>
                      </a:xfrm>
                      <a:prstGeom prst="rect">
                        <a:avLst/>
                      </a:prstGeom>
                      <a:noFill/>
                    </p:spPr>
                  </p:pic>
                </p:oleObj>
              </mc:Fallback>
            </mc:AlternateContent>
          </a:graphicData>
        </a:graphic>
      </p:graphicFrame>
    </p:spTree>
    <p:extLst>
      <p:ext uri="{BB962C8B-B14F-4D97-AF65-F5344CB8AC3E}">
        <p14:creationId xmlns:p14="http://schemas.microsoft.com/office/powerpoint/2010/main" val="26218289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16</a:t>
            </a:r>
            <a:endParaRPr lang="en-US" dirty="0">
              <a:latin typeface="+mj-lt"/>
            </a:endParaRPr>
          </a:p>
        </p:txBody>
      </p:sp>
      <p:sp>
        <p:nvSpPr>
          <p:cNvPr id="3" name="Content Placeholder 2"/>
          <p:cNvSpPr>
            <a:spLocks noGrp="1"/>
          </p:cNvSpPr>
          <p:nvPr>
            <p:ph idx="1"/>
          </p:nvPr>
        </p:nvSpPr>
        <p:spPr/>
        <p:txBody>
          <a:bodyPr/>
          <a:lstStyle/>
          <a:p>
            <a:r>
              <a:rPr lang="en-US" dirty="0" smtClean="0"/>
              <a:t>Write</a:t>
            </a:r>
          </a:p>
          <a:p>
            <a:endParaRPr lang="en-US" dirty="0"/>
          </a:p>
          <a:p>
            <a:endParaRPr lang="en-US" dirty="0" smtClean="0"/>
          </a:p>
          <a:p>
            <a:endParaRPr lang="en-US" dirty="0"/>
          </a:p>
          <a:p>
            <a:endParaRPr lang="en-US" dirty="0" smtClean="0"/>
          </a:p>
          <a:p>
            <a:endParaRPr lang="en-US" dirty="0"/>
          </a:p>
          <a:p>
            <a:r>
              <a:rPr lang="en-US" dirty="0"/>
              <a:t>as a linear combination of vectors.</a:t>
            </a:r>
          </a:p>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69345809"/>
              </p:ext>
            </p:extLst>
          </p:nvPr>
        </p:nvGraphicFramePr>
        <p:xfrm>
          <a:off x="1248584" y="2209800"/>
          <a:ext cx="1905000" cy="298824"/>
        </p:xfrm>
        <a:graphic>
          <a:graphicData uri="http://schemas.openxmlformats.org/presentationml/2006/ole">
            <mc:AlternateContent xmlns:mc="http://schemas.openxmlformats.org/markup-compatibility/2006">
              <mc:Choice xmlns:v="urn:schemas-microsoft-com:vml" Requires="v">
                <p:oleObj spid="_x0000_s160778" name="Equation" r:id="rId3" imgW="1460500" imgH="228600" progId="Equation.3">
                  <p:embed/>
                </p:oleObj>
              </mc:Choice>
              <mc:Fallback>
                <p:oleObj name="Equation" r:id="rId3" imgW="14605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584" y="2209800"/>
                        <a:ext cx="1905000" cy="298824"/>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99202808"/>
              </p:ext>
            </p:extLst>
          </p:nvPr>
        </p:nvGraphicFramePr>
        <p:xfrm>
          <a:off x="1248584" y="2626659"/>
          <a:ext cx="1905000" cy="298824"/>
        </p:xfrm>
        <a:graphic>
          <a:graphicData uri="http://schemas.openxmlformats.org/presentationml/2006/ole">
            <mc:AlternateContent xmlns:mc="http://schemas.openxmlformats.org/markup-compatibility/2006">
              <mc:Choice xmlns:v="urn:schemas-microsoft-com:vml" Requires="v">
                <p:oleObj spid="_x0000_s160779" name="Equation" r:id="rId5" imgW="1460500" imgH="228600" progId="Equation.3">
                  <p:embed/>
                </p:oleObj>
              </mc:Choice>
              <mc:Fallback>
                <p:oleObj name="Equation" r:id="rId5" imgW="1460500" imgH="228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8584" y="2626659"/>
                        <a:ext cx="1905000" cy="298824"/>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9465370"/>
              </p:ext>
            </p:extLst>
          </p:nvPr>
        </p:nvGraphicFramePr>
        <p:xfrm>
          <a:off x="1248584" y="3013635"/>
          <a:ext cx="2104216" cy="298824"/>
        </p:xfrm>
        <a:graphic>
          <a:graphicData uri="http://schemas.openxmlformats.org/presentationml/2006/ole">
            <mc:AlternateContent xmlns:mc="http://schemas.openxmlformats.org/markup-compatibility/2006">
              <mc:Choice xmlns:v="urn:schemas-microsoft-com:vml" Requires="v">
                <p:oleObj spid="_x0000_s160780" name="Equation" r:id="rId7" imgW="1612900" imgH="228600" progId="Equation.3">
                  <p:embed/>
                </p:oleObj>
              </mc:Choice>
              <mc:Fallback>
                <p:oleObj name="Equation" r:id="rId7" imgW="1612900" imgH="2286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8584" y="3013635"/>
                        <a:ext cx="2104216" cy="298824"/>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670835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16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smtClean="0"/>
          </a:p>
          <a:p>
            <a:endParaRPr lang="en-US" b="1" dirty="0" smtClean="0"/>
          </a:p>
          <a:p>
            <a:endParaRPr lang="en-US" b="1" dirty="0"/>
          </a:p>
          <a:p>
            <a:r>
              <a:rPr lang="en-US" dirty="0"/>
              <a:t>What is the definition of the dot product of two vectors?</a:t>
            </a:r>
          </a:p>
          <a:p>
            <a:endParaRPr lang="en-US" b="1" dirty="0"/>
          </a:p>
        </p:txBody>
      </p:sp>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804736018"/>
              </p:ext>
            </p:extLst>
          </p:nvPr>
        </p:nvGraphicFramePr>
        <p:xfrm>
          <a:off x="1143000" y="2362200"/>
          <a:ext cx="2554097" cy="866775"/>
        </p:xfrm>
        <a:graphic>
          <a:graphicData uri="http://schemas.openxmlformats.org/presentationml/2006/ole">
            <mc:AlternateContent xmlns:mc="http://schemas.openxmlformats.org/markup-compatibility/2006">
              <mc:Choice xmlns:v="urn:schemas-microsoft-com:vml" Requires="v">
                <p:oleObj spid="_x0000_s161799" name="Equation" r:id="rId3" imgW="2108200" imgH="711200" progId="Equation.3">
                  <p:embed/>
                </p:oleObj>
              </mc:Choice>
              <mc:Fallback>
                <p:oleObj name="Equation" r:id="rId3" imgW="21082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62200"/>
                        <a:ext cx="2554097" cy="86677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7476379"/>
              </p:ext>
            </p:extLst>
          </p:nvPr>
        </p:nvGraphicFramePr>
        <p:xfrm>
          <a:off x="1143000" y="3429000"/>
          <a:ext cx="2588768" cy="866775"/>
        </p:xfrm>
        <a:graphic>
          <a:graphicData uri="http://schemas.openxmlformats.org/presentationml/2006/ole">
            <mc:AlternateContent xmlns:mc="http://schemas.openxmlformats.org/markup-compatibility/2006">
              <mc:Choice xmlns:v="urn:schemas-microsoft-com:vml" Requires="v">
                <p:oleObj spid="_x0000_s161800" name="Equation" r:id="rId5" imgW="2133600" imgH="711200" progId="Equation.3">
                  <p:embed/>
                </p:oleObj>
              </mc:Choice>
              <mc:Fallback>
                <p:oleObj name="Equation" r:id="rId5" imgW="2133600" imgH="7112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429000"/>
                        <a:ext cx="2588768" cy="866775"/>
                      </a:xfrm>
                      <a:prstGeom prst="rect">
                        <a:avLst/>
                      </a:prstGeom>
                      <a:noFill/>
                    </p:spPr>
                  </p:pic>
                </p:oleObj>
              </mc:Fallback>
            </mc:AlternateContent>
          </a:graphicData>
        </a:graphic>
      </p:graphicFrame>
      <p:sp>
        <p:nvSpPr>
          <p:cNvPr id="1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20968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16 (cont.)</a:t>
            </a:r>
            <a:endParaRPr lang="en-US"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dirty="0"/>
              <a:t>Let                      </a:t>
            </a:r>
            <a:r>
              <a:rPr lang="en-US" dirty="0" smtClean="0"/>
              <a:t>     and                          </a:t>
            </a:r>
            <a:r>
              <a:rPr lang="en-US" dirty="0"/>
              <a:t>be two </a:t>
            </a:r>
            <a:r>
              <a:rPr lang="en-US" i="1" dirty="0"/>
              <a:t>n</a:t>
            </a:r>
            <a:r>
              <a:rPr lang="en-US" dirty="0"/>
              <a:t>-dimensional vectors.  Then the dot product of the two vectors      </a:t>
            </a:r>
            <a:r>
              <a:rPr lang="en-US" dirty="0" smtClean="0"/>
              <a:t>  </a:t>
            </a:r>
            <a:r>
              <a:rPr lang="en-US" dirty="0"/>
              <a:t>and      </a:t>
            </a:r>
            <a:r>
              <a:rPr lang="en-US" dirty="0" smtClean="0"/>
              <a:t>  </a:t>
            </a:r>
            <a:r>
              <a:rPr lang="en-US" dirty="0"/>
              <a:t>is defined </a:t>
            </a:r>
            <a:r>
              <a:rPr lang="en-US" dirty="0" smtClean="0"/>
              <a:t>as</a:t>
            </a:r>
          </a:p>
          <a:p>
            <a:endParaRPr lang="en-US" dirty="0"/>
          </a:p>
          <a:p>
            <a:endParaRPr lang="en-US" dirty="0" smtClean="0"/>
          </a:p>
          <a:p>
            <a:endParaRPr lang="en-US" dirty="0" smtClean="0"/>
          </a:p>
          <a:p>
            <a:endParaRPr lang="en-US" dirty="0"/>
          </a:p>
          <a:p>
            <a:r>
              <a:rPr lang="en-US" dirty="0"/>
              <a:t>A dot product is also called an inner product or scalar.</a:t>
            </a:r>
          </a:p>
          <a:p>
            <a:endParaRPr lang="en-US" dirty="0"/>
          </a:p>
        </p:txBody>
      </p:sp>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71075561"/>
              </p:ext>
            </p:extLst>
          </p:nvPr>
        </p:nvGraphicFramePr>
        <p:xfrm>
          <a:off x="990601" y="1828800"/>
          <a:ext cx="1419308" cy="322028"/>
        </p:xfrm>
        <a:graphic>
          <a:graphicData uri="http://schemas.openxmlformats.org/presentationml/2006/ole">
            <mc:AlternateContent xmlns:mc="http://schemas.openxmlformats.org/markup-compatibility/2006">
              <mc:Choice xmlns:v="urn:schemas-microsoft-com:vml" Requires="v">
                <p:oleObj spid="_x0000_s162832" name="Equation" r:id="rId3" imgW="1129810" imgH="253890" progId="Equation.3">
                  <p:embed/>
                </p:oleObj>
              </mc:Choice>
              <mc:Fallback>
                <p:oleObj name="Equation" r:id="rId3" imgW="1129810"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1" y="1828800"/>
                        <a:ext cx="1419308" cy="32202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974366040"/>
              </p:ext>
            </p:extLst>
          </p:nvPr>
        </p:nvGraphicFramePr>
        <p:xfrm>
          <a:off x="2895601" y="1828800"/>
          <a:ext cx="1371599" cy="322028"/>
        </p:xfrm>
        <a:graphic>
          <a:graphicData uri="http://schemas.openxmlformats.org/presentationml/2006/ole">
            <mc:AlternateContent xmlns:mc="http://schemas.openxmlformats.org/markup-compatibility/2006">
              <mc:Choice xmlns:v="urn:schemas-microsoft-com:vml" Requires="v">
                <p:oleObj spid="_x0000_s162833" name="Equation" r:id="rId5" imgW="1091726" imgH="253890" progId="Equation.3">
                  <p:embed/>
                </p:oleObj>
              </mc:Choice>
              <mc:Fallback>
                <p:oleObj name="Equation" r:id="rId5" imgW="1091726"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1" y="1828800"/>
                        <a:ext cx="1371599" cy="322028"/>
                      </a:xfrm>
                      <a:prstGeom prst="rect">
                        <a:avLst/>
                      </a:prstGeom>
                      <a:noFill/>
                    </p:spPr>
                  </p:pic>
                </p:oleObj>
              </mc:Fallback>
            </mc:AlternateContent>
          </a:graphicData>
        </a:graphic>
      </p:graphicFrame>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800403528"/>
              </p:ext>
            </p:extLst>
          </p:nvPr>
        </p:nvGraphicFramePr>
        <p:xfrm>
          <a:off x="3124200" y="2133600"/>
          <a:ext cx="190831" cy="250466"/>
        </p:xfrm>
        <a:graphic>
          <a:graphicData uri="http://schemas.openxmlformats.org/presentationml/2006/ole">
            <mc:AlternateContent xmlns:mc="http://schemas.openxmlformats.org/markup-compatibility/2006">
              <mc:Choice xmlns:v="urn:schemas-microsoft-com:vml" Requires="v">
                <p:oleObj spid="_x0000_s162834" name="Equation" r:id="rId7" imgW="152268" imgH="203024" progId="Equation.3">
                  <p:embed/>
                </p:oleObj>
              </mc:Choice>
              <mc:Fallback>
                <p:oleObj name="Equation" r:id="rId7" imgW="152268" imgH="203024"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2133600"/>
                        <a:ext cx="190831" cy="250466"/>
                      </a:xfrm>
                      <a:prstGeom prst="rect">
                        <a:avLst/>
                      </a:prstGeom>
                      <a:noFill/>
                    </p:spPr>
                  </p:pic>
                </p:oleObj>
              </mc:Fallback>
            </mc:AlternateContent>
          </a:graphicData>
        </a:graphic>
      </p:graphicFrame>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4123356754"/>
              </p:ext>
            </p:extLst>
          </p:nvPr>
        </p:nvGraphicFramePr>
        <p:xfrm>
          <a:off x="3962400" y="2133600"/>
          <a:ext cx="190831" cy="250466"/>
        </p:xfrm>
        <a:graphic>
          <a:graphicData uri="http://schemas.openxmlformats.org/presentationml/2006/ole">
            <mc:AlternateContent xmlns:mc="http://schemas.openxmlformats.org/markup-compatibility/2006">
              <mc:Choice xmlns:v="urn:schemas-microsoft-com:vml" Requires="v">
                <p:oleObj spid="_x0000_s162835" name="Equation" r:id="rId9" imgW="152268" imgH="203024" progId="Equation.3">
                  <p:embed/>
                </p:oleObj>
              </mc:Choice>
              <mc:Fallback>
                <p:oleObj name="Equation" r:id="rId9" imgW="152268" imgH="203024"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62400" y="2133600"/>
                        <a:ext cx="190831" cy="250466"/>
                      </a:xfrm>
                      <a:prstGeom prst="rect">
                        <a:avLst/>
                      </a:prstGeom>
                      <a:noFill/>
                    </p:spPr>
                  </p:pic>
                </p:oleObj>
              </mc:Fallback>
            </mc:AlternateContent>
          </a:graphicData>
        </a:graphic>
      </p:graphicFrame>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1289926957"/>
              </p:ext>
            </p:extLst>
          </p:nvPr>
        </p:nvGraphicFramePr>
        <p:xfrm>
          <a:off x="1676400" y="2667000"/>
          <a:ext cx="2971800" cy="520354"/>
        </p:xfrm>
        <a:graphic>
          <a:graphicData uri="http://schemas.openxmlformats.org/presentationml/2006/ole">
            <mc:AlternateContent xmlns:mc="http://schemas.openxmlformats.org/markup-compatibility/2006">
              <mc:Choice xmlns:v="urn:schemas-microsoft-com:vml" Requires="v">
                <p:oleObj spid="_x0000_s162836" name="Equation" r:id="rId11" imgW="2451100" imgH="431800" progId="Equation.3">
                  <p:embed/>
                </p:oleObj>
              </mc:Choice>
              <mc:Fallback>
                <p:oleObj name="Equation" r:id="rId11" imgW="2451100" imgH="4318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2667000"/>
                        <a:ext cx="2971800" cy="520354"/>
                      </a:xfrm>
                      <a:prstGeom prst="rect">
                        <a:avLst/>
                      </a:prstGeom>
                      <a:noFill/>
                    </p:spPr>
                  </p:pic>
                </p:oleObj>
              </mc:Fallback>
            </mc:AlternateContent>
          </a:graphicData>
        </a:graphic>
      </p:graphicFrame>
    </p:spTree>
    <p:extLst>
      <p:ext uri="{BB962C8B-B14F-4D97-AF65-F5344CB8AC3E}">
        <p14:creationId xmlns:p14="http://schemas.microsoft.com/office/powerpoint/2010/main" val="16501391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17</a:t>
            </a:r>
            <a:endParaRPr lang="en-US" dirty="0">
              <a:latin typeface="+mj-lt"/>
            </a:endParaRPr>
          </a:p>
        </p:txBody>
      </p:sp>
      <p:sp>
        <p:nvSpPr>
          <p:cNvPr id="3" name="Content Placeholder 2"/>
          <p:cNvSpPr>
            <a:spLocks noGrp="1"/>
          </p:cNvSpPr>
          <p:nvPr>
            <p:ph idx="1"/>
          </p:nvPr>
        </p:nvSpPr>
        <p:spPr>
          <a:xfrm>
            <a:off x="457200" y="1774825"/>
            <a:ext cx="8229600" cy="4625975"/>
          </a:xfrm>
        </p:spPr>
        <p:txBody>
          <a:bodyPr/>
          <a:lstStyle/>
          <a:p>
            <a:r>
              <a:rPr lang="en-US" dirty="0"/>
              <a:t>Find the dot product of the two vectors </a:t>
            </a:r>
            <a:r>
              <a:rPr lang="en-US" dirty="0" smtClean="0"/>
              <a:t>     = </a:t>
            </a:r>
            <a:r>
              <a:rPr lang="en-US" dirty="0"/>
              <a:t>(4, 1, 2, 3</a:t>
            </a:r>
            <a:r>
              <a:rPr lang="en-US" dirty="0" smtClean="0"/>
              <a:t>)  and      = </a:t>
            </a:r>
            <a:r>
              <a:rPr lang="en-US" dirty="0"/>
              <a:t>(3, 1, 7, 2</a:t>
            </a:r>
            <a:r>
              <a:rPr lang="en-US" dirty="0" smtClean="0"/>
              <a:t>).</a:t>
            </a:r>
          </a:p>
          <a:p>
            <a:endParaRPr lang="en-US" dirty="0"/>
          </a:p>
          <a:p>
            <a:r>
              <a:rPr lang="en-US" b="1" dirty="0" smtClean="0"/>
              <a:t>Solution</a:t>
            </a:r>
          </a:p>
          <a:p>
            <a:endParaRPr lang="en-US" b="1" dirty="0" smtClean="0"/>
          </a:p>
          <a:p>
            <a:endParaRPr lang="en-US" b="1" dirty="0"/>
          </a:p>
          <a:p>
            <a:r>
              <a:rPr lang="en-US" dirty="0"/>
              <a:t>	</a:t>
            </a:r>
            <a:r>
              <a:rPr lang="en-US" dirty="0" smtClean="0"/>
              <a:t>= </a:t>
            </a:r>
            <a:r>
              <a:rPr lang="en-US" dirty="0"/>
              <a:t>(4)(3)+(1)(1)+(2)(7)+(3)(</a:t>
            </a:r>
            <a:r>
              <a:rPr lang="en-US" dirty="0" smtClean="0"/>
              <a:t>2)</a:t>
            </a:r>
            <a:endParaRPr lang="en-US" dirty="0"/>
          </a:p>
          <a:p>
            <a:r>
              <a:rPr lang="en-US" dirty="0" smtClean="0"/>
              <a:t>	= </a:t>
            </a:r>
            <a:r>
              <a:rPr lang="en-US" dirty="0"/>
              <a:t>33</a:t>
            </a:r>
            <a:endParaRPr lang="en-US" b="1" dirty="0"/>
          </a:p>
          <a:p>
            <a:endParaRPr lang="en-US" dirty="0" smtClean="0"/>
          </a:p>
          <a:p>
            <a:endParaRPr lang="en-US" dirty="0"/>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489063256"/>
              </p:ext>
            </p:extLst>
          </p:nvPr>
        </p:nvGraphicFramePr>
        <p:xfrm>
          <a:off x="4191000" y="1833562"/>
          <a:ext cx="228600" cy="300038"/>
        </p:xfrm>
        <a:graphic>
          <a:graphicData uri="http://schemas.openxmlformats.org/presentationml/2006/ole">
            <mc:AlternateContent xmlns:mc="http://schemas.openxmlformats.org/markup-compatibility/2006">
              <mc:Choice xmlns:v="urn:schemas-microsoft-com:vml" Requires="v">
                <p:oleObj spid="_x0000_s163856" name="Equation" r:id="rId3" imgW="152268" imgH="203024" progId="Equation.3">
                  <p:embed/>
                </p:oleObj>
              </mc:Choice>
              <mc:Fallback>
                <p:oleObj name="Equation" r:id="rId3" imgW="152268" imgH="203024"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833562"/>
                        <a:ext cx="228600" cy="300038"/>
                      </a:xfrm>
                      <a:prstGeom prst="rect">
                        <a:avLst/>
                      </a:prstGeom>
                      <a:noFill/>
                    </p:spPr>
                  </p:pic>
                </p:oleObj>
              </mc:Fallback>
            </mc:AlternateContent>
          </a:graphicData>
        </a:graphic>
      </p:graphicFrame>
      <p:sp>
        <p:nvSpPr>
          <p:cNvPr id="2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1245628487"/>
              </p:ext>
            </p:extLst>
          </p:nvPr>
        </p:nvGraphicFramePr>
        <p:xfrm>
          <a:off x="6172200" y="1833562"/>
          <a:ext cx="228600" cy="300038"/>
        </p:xfrm>
        <a:graphic>
          <a:graphicData uri="http://schemas.openxmlformats.org/presentationml/2006/ole">
            <mc:AlternateContent xmlns:mc="http://schemas.openxmlformats.org/markup-compatibility/2006">
              <mc:Choice xmlns:v="urn:schemas-microsoft-com:vml" Requires="v">
                <p:oleObj spid="_x0000_s163857" name="Equation" r:id="rId5" imgW="152268" imgH="203024" progId="Equation.3">
                  <p:embed/>
                </p:oleObj>
              </mc:Choice>
              <mc:Fallback>
                <p:oleObj name="Equation" r:id="rId5" imgW="152268" imgH="203024"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1833562"/>
                        <a:ext cx="228600" cy="300038"/>
                      </a:xfrm>
                      <a:prstGeom prst="rect">
                        <a:avLst/>
                      </a:prstGeom>
                      <a:noFill/>
                    </p:spPr>
                  </p:pic>
                </p:oleObj>
              </mc:Fallback>
            </mc:AlternateContent>
          </a:graphicData>
        </a:graphic>
      </p:graphicFrame>
      <p:sp>
        <p:nvSpPr>
          <p:cNvPr id="23"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253960136"/>
              </p:ext>
            </p:extLst>
          </p:nvPr>
        </p:nvGraphicFramePr>
        <p:xfrm>
          <a:off x="990600" y="2878932"/>
          <a:ext cx="2057400" cy="321468"/>
        </p:xfrm>
        <a:graphic>
          <a:graphicData uri="http://schemas.openxmlformats.org/presentationml/2006/ole">
            <mc:AlternateContent xmlns:mc="http://schemas.openxmlformats.org/markup-compatibility/2006">
              <mc:Choice xmlns:v="urn:schemas-microsoft-com:vml" Requires="v">
                <p:oleObj spid="_x0000_s163858" name="Equation" r:id="rId7" imgW="1524000" imgH="241300" progId="Equation.3">
                  <p:embed/>
                </p:oleObj>
              </mc:Choice>
              <mc:Fallback>
                <p:oleObj name="Equation" r:id="rId7" imgW="1524000" imgH="24130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2878932"/>
                        <a:ext cx="2057400" cy="321468"/>
                      </a:xfrm>
                      <a:prstGeom prst="rect">
                        <a:avLst/>
                      </a:prstGeom>
                      <a:noFill/>
                    </p:spPr>
                  </p:pic>
                </p:oleObj>
              </mc:Fallback>
            </mc:AlternateContent>
          </a:graphicData>
        </a:graphic>
      </p:graphicFrame>
    </p:spTree>
    <p:extLst>
      <p:ext uri="{BB962C8B-B14F-4D97-AF65-F5344CB8AC3E}">
        <p14:creationId xmlns:p14="http://schemas.microsoft.com/office/powerpoint/2010/main" val="34297472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18</a:t>
            </a:r>
            <a:endParaRPr lang="en-US" dirty="0">
              <a:latin typeface="+mj-lt"/>
            </a:endParaRPr>
          </a:p>
        </p:txBody>
      </p:sp>
      <p:sp>
        <p:nvSpPr>
          <p:cNvPr id="3" name="Content Placeholder 2"/>
          <p:cNvSpPr>
            <a:spLocks noGrp="1"/>
          </p:cNvSpPr>
          <p:nvPr>
            <p:ph idx="1"/>
          </p:nvPr>
        </p:nvSpPr>
        <p:spPr>
          <a:xfrm>
            <a:off x="457200" y="1774825"/>
            <a:ext cx="8229600" cy="4625975"/>
          </a:xfrm>
        </p:spPr>
        <p:txBody>
          <a:bodyPr/>
          <a:lstStyle/>
          <a:p>
            <a:r>
              <a:rPr lang="en-US" dirty="0"/>
              <a:t>A product line needs three types of rubber as given in the table below</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r>
              <a:rPr lang="en-US" dirty="0"/>
              <a:t> </a:t>
            </a:r>
          </a:p>
          <a:p>
            <a:r>
              <a:rPr lang="en-US" dirty="0"/>
              <a:t>Use the definition of a dot product to find the total price of the rubber needed.</a:t>
            </a:r>
          </a:p>
          <a:p>
            <a:endParaRPr lang="en-US" dirty="0"/>
          </a:p>
          <a:p>
            <a:endParaRPr lang="en-US" dirty="0" smtClean="0"/>
          </a:p>
          <a:p>
            <a:endParaRPr lang="en-US" dirty="0"/>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90623086"/>
              </p:ext>
            </p:extLst>
          </p:nvPr>
        </p:nvGraphicFramePr>
        <p:xfrm>
          <a:off x="2362200" y="2431859"/>
          <a:ext cx="4038599" cy="1073341"/>
        </p:xfrm>
        <a:graphic>
          <a:graphicData uri="http://schemas.openxmlformats.org/drawingml/2006/table">
            <a:tbl>
              <a:tblPr>
                <a:tableStyleId>{616DA210-FB5B-4158-B5E0-FEB733F419BA}</a:tableStyleId>
              </a:tblPr>
              <a:tblGrid>
                <a:gridCol w="1325625"/>
                <a:gridCol w="1081601"/>
                <a:gridCol w="1631373"/>
              </a:tblGrid>
              <a:tr h="457200">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Rubber </a:t>
                      </a:r>
                      <a:r>
                        <a:rPr lang="en-US" sz="1500" dirty="0">
                          <a:effectLst/>
                          <a:latin typeface="Times New Roman" panose="02020603050405020304" pitchFamily="18" charset="0"/>
                          <a:cs typeface="Times New Roman" panose="02020603050405020304" pitchFamily="18" charset="0"/>
                        </a:rPr>
                        <a:t>Type</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Weight </a:t>
                      </a:r>
                      <a:r>
                        <a:rPr lang="en-US" sz="1500" dirty="0">
                          <a:effectLst/>
                          <a:latin typeface="Times New Roman" panose="02020603050405020304" pitchFamily="18" charset="0"/>
                          <a:cs typeface="Times New Roman" panose="02020603050405020304" pitchFamily="18" charset="0"/>
                        </a:rPr>
                        <a:t>(</a:t>
                      </a:r>
                      <a:r>
                        <a:rPr lang="en-US" sz="1500" dirty="0" err="1">
                          <a:effectLst/>
                          <a:latin typeface="Times New Roman" panose="02020603050405020304" pitchFamily="18" charset="0"/>
                          <a:cs typeface="Times New Roman" panose="02020603050405020304" pitchFamily="18" charset="0"/>
                        </a:rPr>
                        <a:t>lbs</a:t>
                      </a:r>
                      <a:r>
                        <a:rPr lang="en-US"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Cost </a:t>
                      </a:r>
                      <a:r>
                        <a:rPr lang="en-US" sz="1500" dirty="0">
                          <a:effectLst/>
                          <a:latin typeface="Times New Roman" panose="02020603050405020304" pitchFamily="18" charset="0"/>
                          <a:cs typeface="Times New Roman" panose="02020603050405020304" pitchFamily="18" charset="0"/>
                        </a:rPr>
                        <a:t>per pound ($)</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609600">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A</a:t>
                      </a:r>
                      <a:endParaRPr lang="en-US" sz="1500" dirty="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B</a:t>
                      </a: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C</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200</a:t>
                      </a:r>
                      <a:endParaRPr lang="en-US" sz="1500" dirty="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250</a:t>
                      </a: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310</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pPr>
                      <a:endParaRPr lang="en-US" sz="1500" dirty="0" smtClean="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smtClean="0">
                          <a:effectLst/>
                          <a:latin typeface="Times New Roman" panose="02020603050405020304" pitchFamily="18" charset="0"/>
                          <a:cs typeface="Times New Roman" panose="02020603050405020304" pitchFamily="18" charset="0"/>
                        </a:rPr>
                        <a:t>20.23</a:t>
                      </a:r>
                      <a:endParaRPr lang="en-US" sz="1500" dirty="0">
                        <a:effectLst/>
                        <a:latin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30.56</a:t>
                      </a:r>
                    </a:p>
                    <a:p>
                      <a:pPr marL="0" marR="0" algn="just">
                        <a:lnSpc>
                          <a:spcPts val="12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29.12</a:t>
                      </a:r>
                      <a:endParaRPr lang="en-US" sz="15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98919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Example 18 (cont.)</a:t>
            </a:r>
            <a:endParaRPr lang="en-US" dirty="0">
              <a:latin typeface="+mj-lt"/>
            </a:endParaRPr>
          </a:p>
        </p:txBody>
      </p:sp>
      <p:sp>
        <p:nvSpPr>
          <p:cNvPr id="3" name="Content Placeholder 2"/>
          <p:cNvSpPr>
            <a:spLocks noGrp="1"/>
          </p:cNvSpPr>
          <p:nvPr>
            <p:ph idx="1"/>
          </p:nvPr>
        </p:nvSpPr>
        <p:spPr>
          <a:xfrm>
            <a:off x="457200" y="1774825"/>
            <a:ext cx="8229600" cy="4625975"/>
          </a:xfrm>
        </p:spPr>
        <p:txBody>
          <a:bodyPr/>
          <a:lstStyle/>
          <a:p>
            <a:r>
              <a:rPr lang="en-US" b="1" dirty="0" smtClean="0"/>
              <a:t>Solution</a:t>
            </a:r>
          </a:p>
          <a:p>
            <a:endParaRPr lang="en-US" b="1" dirty="0"/>
          </a:p>
          <a:p>
            <a:r>
              <a:rPr lang="en-US" dirty="0"/>
              <a:t>The weight vector is given by </a:t>
            </a:r>
          </a:p>
          <a:p>
            <a:endParaRPr lang="en-US" dirty="0" smtClean="0"/>
          </a:p>
          <a:p>
            <a:endParaRPr lang="en-US" dirty="0"/>
          </a:p>
          <a:p>
            <a:r>
              <a:rPr lang="en-US" dirty="0"/>
              <a:t>and the cost vector is given by </a:t>
            </a:r>
          </a:p>
          <a:p>
            <a:endParaRPr lang="en-US" dirty="0" smtClean="0"/>
          </a:p>
          <a:p>
            <a:endParaRPr lang="en-US" dirty="0"/>
          </a:p>
          <a:p>
            <a:r>
              <a:rPr lang="en-US" dirty="0"/>
              <a:t>The total cost of the rubber would be the dot product </a:t>
            </a:r>
            <a:r>
              <a:rPr lang="en-US" dirty="0" smtClean="0"/>
              <a:t>of      and </a:t>
            </a:r>
          </a:p>
          <a:p>
            <a:endParaRPr lang="en-US" dirty="0"/>
          </a:p>
        </p:txBody>
      </p:sp>
      <p:sp>
        <p:nvSpPr>
          <p:cNvPr id="8" name="Rectangle 5"/>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4"/>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669231462"/>
              </p:ext>
            </p:extLst>
          </p:nvPr>
        </p:nvGraphicFramePr>
        <p:xfrm>
          <a:off x="6436895" y="4038600"/>
          <a:ext cx="192505" cy="276726"/>
        </p:xfrm>
        <a:graphic>
          <a:graphicData uri="http://schemas.openxmlformats.org/presentationml/2006/ole">
            <mc:AlternateContent xmlns:mc="http://schemas.openxmlformats.org/markup-compatibility/2006">
              <mc:Choice xmlns:v="urn:schemas-microsoft-com:vml" Requires="v">
                <p:oleObj spid="_x0000_s165905" name="Equation" r:id="rId3" imgW="152268" imgH="215713" progId="Equation.3">
                  <p:embed/>
                </p:oleObj>
              </mc:Choice>
              <mc:Fallback>
                <p:oleObj name="Equation" r:id="rId3" imgW="152268" imgH="2157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6895" y="4038600"/>
                        <a:ext cx="192505" cy="276726"/>
                      </a:xfrm>
                      <a:prstGeom prst="rect">
                        <a:avLst/>
                      </a:prstGeom>
                      <a:noFill/>
                    </p:spPr>
                  </p:pic>
                </p:oleObj>
              </mc:Fallback>
            </mc:AlternateContent>
          </a:graphicData>
        </a:graphic>
      </p:graphicFrame>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083926927"/>
              </p:ext>
            </p:extLst>
          </p:nvPr>
        </p:nvGraphicFramePr>
        <p:xfrm>
          <a:off x="5791200" y="4057150"/>
          <a:ext cx="228600" cy="276726"/>
        </p:xfrm>
        <a:graphic>
          <a:graphicData uri="http://schemas.openxmlformats.org/presentationml/2006/ole">
            <mc:AlternateContent xmlns:mc="http://schemas.openxmlformats.org/markup-compatibility/2006">
              <mc:Choice xmlns:v="urn:schemas-microsoft-com:vml" Requires="v">
                <p:oleObj spid="_x0000_s165906" name="Equation" r:id="rId5" imgW="177569" imgH="215619" progId="Equation.3">
                  <p:embed/>
                </p:oleObj>
              </mc:Choice>
              <mc:Fallback>
                <p:oleObj name="Equation" r:id="rId5" imgW="177569" imgH="21561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4057150"/>
                        <a:ext cx="228600" cy="276726"/>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828363357"/>
              </p:ext>
            </p:extLst>
          </p:nvPr>
        </p:nvGraphicFramePr>
        <p:xfrm>
          <a:off x="1905001" y="2847975"/>
          <a:ext cx="1524000" cy="304800"/>
        </p:xfrm>
        <a:graphic>
          <a:graphicData uri="http://schemas.openxmlformats.org/presentationml/2006/ole">
            <mc:AlternateContent xmlns:mc="http://schemas.openxmlformats.org/markup-compatibility/2006">
              <mc:Choice xmlns:v="urn:schemas-microsoft-com:vml" Requires="v">
                <p:oleObj spid="_x0000_s165907" name="Equation" r:id="rId7" imgW="1193800" imgH="241300" progId="Equation.3">
                  <p:embed/>
                </p:oleObj>
              </mc:Choice>
              <mc:Fallback>
                <p:oleObj name="Equation" r:id="rId7" imgW="1193800" imgH="2413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1" y="2847975"/>
                        <a:ext cx="1524000" cy="30480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024113459"/>
              </p:ext>
            </p:extLst>
          </p:nvPr>
        </p:nvGraphicFramePr>
        <p:xfrm>
          <a:off x="1905001" y="3581400"/>
          <a:ext cx="1914144" cy="304800"/>
        </p:xfrm>
        <a:graphic>
          <a:graphicData uri="http://schemas.openxmlformats.org/presentationml/2006/ole">
            <mc:AlternateContent xmlns:mc="http://schemas.openxmlformats.org/markup-compatibility/2006">
              <mc:Choice xmlns:v="urn:schemas-microsoft-com:vml" Requires="v">
                <p:oleObj spid="_x0000_s165908" name="Equation" r:id="rId9" imgW="1497950" imgH="241195" progId="Equation.3">
                  <p:embed/>
                </p:oleObj>
              </mc:Choice>
              <mc:Fallback>
                <p:oleObj name="Equation" r:id="rId9" imgW="1497950" imgH="241195"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01" y="3581400"/>
                        <a:ext cx="1914144" cy="304800"/>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120263855"/>
              </p:ext>
            </p:extLst>
          </p:nvPr>
        </p:nvGraphicFramePr>
        <p:xfrm>
          <a:off x="1600201" y="4505325"/>
          <a:ext cx="3401568" cy="304800"/>
        </p:xfrm>
        <a:graphic>
          <a:graphicData uri="http://schemas.openxmlformats.org/presentationml/2006/ole">
            <mc:AlternateContent xmlns:mc="http://schemas.openxmlformats.org/markup-compatibility/2006">
              <mc:Choice xmlns:v="urn:schemas-microsoft-com:vml" Requires="v">
                <p:oleObj spid="_x0000_s165909" name="Equation" r:id="rId11" imgW="2654300" imgH="241300" progId="Equation.3">
                  <p:embed/>
                </p:oleObj>
              </mc:Choice>
              <mc:Fallback>
                <p:oleObj name="Equation" r:id="rId11" imgW="2654300" imgH="2413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0201" y="4505325"/>
                        <a:ext cx="3401568" cy="304800"/>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649929474"/>
              </p:ext>
            </p:extLst>
          </p:nvPr>
        </p:nvGraphicFramePr>
        <p:xfrm>
          <a:off x="2066544" y="4953000"/>
          <a:ext cx="3572256" cy="256032"/>
        </p:xfrm>
        <a:graphic>
          <a:graphicData uri="http://schemas.openxmlformats.org/presentationml/2006/ole">
            <mc:AlternateContent xmlns:mc="http://schemas.openxmlformats.org/markup-compatibility/2006">
              <mc:Choice xmlns:v="urn:schemas-microsoft-com:vml" Requires="v">
                <p:oleObj spid="_x0000_s165910" name="Equation" r:id="rId13" imgW="2794000" imgH="203200" progId="Equation.3">
                  <p:embed/>
                </p:oleObj>
              </mc:Choice>
              <mc:Fallback>
                <p:oleObj name="Equation" r:id="rId13" imgW="2794000" imgH="2032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66544" y="4953000"/>
                        <a:ext cx="3572256" cy="256032"/>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719757502"/>
              </p:ext>
            </p:extLst>
          </p:nvPr>
        </p:nvGraphicFramePr>
        <p:xfrm>
          <a:off x="2060448" y="5410200"/>
          <a:ext cx="1901952" cy="231648"/>
        </p:xfrm>
        <a:graphic>
          <a:graphicData uri="http://schemas.openxmlformats.org/presentationml/2006/ole">
            <mc:AlternateContent xmlns:mc="http://schemas.openxmlformats.org/markup-compatibility/2006">
              <mc:Choice xmlns:v="urn:schemas-microsoft-com:vml" Requires="v">
                <p:oleObj spid="_x0000_s165911" name="Equation" r:id="rId15" imgW="1485255" imgH="177723" progId="Equation.3">
                  <p:embed/>
                </p:oleObj>
              </mc:Choice>
              <mc:Fallback>
                <p:oleObj name="Equation" r:id="rId15" imgW="1485255" imgH="177723" progId="Equation.3">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60448" y="5410200"/>
                        <a:ext cx="1901952" cy="231648"/>
                      </a:xfrm>
                      <a:prstGeom prst="rect">
                        <a:avLst/>
                      </a:prstGeom>
                      <a:no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00238888"/>
              </p:ext>
            </p:extLst>
          </p:nvPr>
        </p:nvGraphicFramePr>
        <p:xfrm>
          <a:off x="2087880" y="5788152"/>
          <a:ext cx="1036320" cy="231648"/>
        </p:xfrm>
        <a:graphic>
          <a:graphicData uri="http://schemas.openxmlformats.org/presentationml/2006/ole">
            <mc:AlternateContent xmlns:mc="http://schemas.openxmlformats.org/markup-compatibility/2006">
              <mc:Choice xmlns:v="urn:schemas-microsoft-com:vml" Requires="v">
                <p:oleObj spid="_x0000_s165912" name="Equation" r:id="rId17" imgW="812447" imgH="177723" progId="Equation.3">
                  <p:embed/>
                </p:oleObj>
              </mc:Choice>
              <mc:Fallback>
                <p:oleObj name="Equation" r:id="rId17" imgW="812447" imgH="177723" progId="Equation.3">
                  <p:embed/>
                  <p:pic>
                    <p:nvPicPr>
                      <p:cNvPr id="0" name="Object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87880" y="5788152"/>
                        <a:ext cx="1036320" cy="231648"/>
                      </a:xfrm>
                      <a:prstGeom prst="rect">
                        <a:avLst/>
                      </a:prstGeom>
                      <a:noFill/>
                    </p:spPr>
                  </p:pic>
                </p:oleObj>
              </mc:Fallback>
            </mc:AlternateContent>
          </a:graphicData>
        </a:graphic>
      </p:graphicFrame>
      <p:sp>
        <p:nvSpPr>
          <p:cNvPr id="25"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2"/>
          <p:cNvSpPr>
            <a:spLocks noChangeArrowheads="1"/>
          </p:cNvSpPr>
          <p:nvPr/>
        </p:nvSpPr>
        <p:spPr bwMode="auto">
          <a:xfrm>
            <a:off x="0" y="695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13"/>
          <p:cNvSpPr>
            <a:spLocks noChangeArrowheads="1"/>
          </p:cNvSpPr>
          <p:nvPr/>
        </p:nvSpPr>
        <p:spPr bwMode="auto">
          <a:xfrm>
            <a:off x="0" y="1390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4"/>
          <p:cNvSpPr>
            <a:spLocks noChangeArrowheads="1"/>
          </p:cNvSpPr>
          <p:nvPr/>
        </p:nvSpPr>
        <p:spPr bwMode="auto">
          <a:xfrm>
            <a:off x="0" y="16287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15"/>
          <p:cNvSpPr>
            <a:spLocks noChangeArrowheads="1"/>
          </p:cNvSpPr>
          <p:nvPr/>
        </p:nvSpPr>
        <p:spPr bwMode="auto">
          <a:xfrm>
            <a:off x="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6"/>
          <p:cNvSpPr>
            <a:spLocks noChangeArrowheads="1"/>
          </p:cNvSpPr>
          <p:nvPr/>
        </p:nvSpPr>
        <p:spPr bwMode="auto">
          <a:xfrm>
            <a:off x="0" y="2466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050607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Key Terms:</a:t>
            </a:r>
            <a:endParaRPr lang="en-US" dirty="0">
              <a:latin typeface="+mj-lt"/>
            </a:endParaRPr>
          </a:p>
        </p:txBody>
      </p:sp>
      <p:sp>
        <p:nvSpPr>
          <p:cNvPr id="3" name="Content Placeholder 2"/>
          <p:cNvSpPr>
            <a:spLocks noGrp="1"/>
          </p:cNvSpPr>
          <p:nvPr>
            <p:ph idx="1"/>
          </p:nvPr>
        </p:nvSpPr>
        <p:spPr/>
        <p:txBody>
          <a:bodyPr/>
          <a:lstStyle/>
          <a:p>
            <a:r>
              <a:rPr lang="en-US" i="1" dirty="0"/>
              <a:t>Vector</a:t>
            </a:r>
            <a:endParaRPr lang="en-US" dirty="0"/>
          </a:p>
          <a:p>
            <a:r>
              <a:rPr lang="en-US" i="1" dirty="0"/>
              <a:t>Addition of vectors</a:t>
            </a:r>
            <a:endParaRPr lang="en-US" dirty="0"/>
          </a:p>
          <a:p>
            <a:r>
              <a:rPr lang="en-US" i="1" dirty="0"/>
              <a:t>Rank</a:t>
            </a:r>
            <a:endParaRPr lang="en-US" dirty="0"/>
          </a:p>
          <a:p>
            <a:r>
              <a:rPr lang="en-US" i="1" dirty="0"/>
              <a:t>Dot Product</a:t>
            </a:r>
            <a:endParaRPr lang="en-US" dirty="0"/>
          </a:p>
          <a:p>
            <a:r>
              <a:rPr lang="en-US" i="1" dirty="0"/>
              <a:t>Subtraction of vectors</a:t>
            </a:r>
            <a:endParaRPr lang="en-US" dirty="0"/>
          </a:p>
          <a:p>
            <a:r>
              <a:rPr lang="en-US" i="1" dirty="0"/>
              <a:t>Unit vector</a:t>
            </a:r>
            <a:endParaRPr lang="en-US" dirty="0"/>
          </a:p>
          <a:p>
            <a:r>
              <a:rPr lang="en-US" i="1" dirty="0"/>
              <a:t>Scalar multiplication of vectors</a:t>
            </a:r>
            <a:endParaRPr lang="en-US" dirty="0"/>
          </a:p>
          <a:p>
            <a:r>
              <a:rPr lang="en-US" i="1" dirty="0"/>
              <a:t>Null vector</a:t>
            </a:r>
            <a:endParaRPr lang="en-US" dirty="0"/>
          </a:p>
          <a:p>
            <a:r>
              <a:rPr lang="en-US" i="1" dirty="0"/>
              <a:t>Linear combination of vectors</a:t>
            </a:r>
            <a:endParaRPr lang="en-US" dirty="0"/>
          </a:p>
          <a:p>
            <a:r>
              <a:rPr lang="en-US" i="1" dirty="0"/>
              <a:t>Linearly independent vectors</a:t>
            </a:r>
            <a:endParaRPr lang="en-US" dirty="0"/>
          </a:p>
          <a:p>
            <a:endParaRPr lang="en-US" dirty="0"/>
          </a:p>
        </p:txBody>
      </p:sp>
    </p:spTree>
    <p:extLst>
      <p:ext uri="{BB962C8B-B14F-4D97-AF65-F5344CB8AC3E}">
        <p14:creationId xmlns:p14="http://schemas.microsoft.com/office/powerpoint/2010/main" val="372197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cs typeface="Times New Roman" panose="02020603050405020304" pitchFamily="18" charset="0"/>
              </a:rPr>
              <a:t>When are two vectors equal?</a:t>
            </a:r>
          </a:p>
        </p:txBody>
      </p:sp>
      <p:sp>
        <p:nvSpPr>
          <p:cNvPr id="3" name="Content Placeholder 2"/>
          <p:cNvSpPr>
            <a:spLocks noGrp="1"/>
          </p:cNvSpPr>
          <p:nvPr>
            <p:ph idx="1"/>
          </p:nvPr>
        </p:nvSpPr>
        <p:spPr>
          <a:xfrm>
            <a:off x="457200" y="1752600"/>
            <a:ext cx="7620000" cy="4625975"/>
          </a:xfrm>
        </p:spPr>
        <p:txBody>
          <a:bodyPr/>
          <a:lstStyle/>
          <a:p>
            <a:r>
              <a:rPr lang="en-US" dirty="0" smtClean="0"/>
              <a:t>Two vectors       and       are equal if </a:t>
            </a:r>
            <a:r>
              <a:rPr lang="en-US" dirty="0"/>
              <a:t>they are of the same dimension and if their corresponding components are </a:t>
            </a:r>
            <a:r>
              <a:rPr lang="en-US" dirty="0" smtClean="0"/>
              <a:t>equal.</a:t>
            </a:r>
          </a:p>
          <a:p>
            <a:r>
              <a:rPr lang="en-US" dirty="0" smtClean="0"/>
              <a:t>Given</a:t>
            </a:r>
          </a:p>
          <a:p>
            <a:endParaRPr lang="en-US" dirty="0"/>
          </a:p>
          <a:p>
            <a:endParaRPr lang="en-US" dirty="0" smtClean="0"/>
          </a:p>
          <a:p>
            <a:endParaRPr lang="en-US" dirty="0"/>
          </a:p>
          <a:p>
            <a:endParaRPr lang="en-US" dirty="0" smtClean="0"/>
          </a:p>
          <a:p>
            <a:endParaRPr lang="en-US" dirty="0"/>
          </a:p>
          <a:p>
            <a:r>
              <a:rPr lang="en-US" dirty="0" smtClean="0"/>
              <a:t>and </a:t>
            </a:r>
          </a:p>
          <a:p>
            <a:endParaRPr lang="en-US" dirty="0"/>
          </a:p>
          <a:p>
            <a:endParaRPr lang="en-US" dirty="0" smtClean="0"/>
          </a:p>
          <a:p>
            <a:endParaRPr lang="en-US" dirty="0"/>
          </a:p>
          <a:p>
            <a:endParaRPr lang="en-US" dirty="0" smtClean="0"/>
          </a:p>
          <a:p>
            <a:r>
              <a:rPr lang="en-US" dirty="0" smtClean="0"/>
              <a:t>Then            if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384089919"/>
              </p:ext>
            </p:extLst>
          </p:nvPr>
        </p:nvGraphicFramePr>
        <p:xfrm>
          <a:off x="1828800" y="1804988"/>
          <a:ext cx="228600" cy="300038"/>
        </p:xfrm>
        <a:graphic>
          <a:graphicData uri="http://schemas.openxmlformats.org/presentationml/2006/ole">
            <mc:AlternateContent xmlns:mc="http://schemas.openxmlformats.org/markup-compatibility/2006">
              <mc:Choice xmlns:v="urn:schemas-microsoft-com:vml" Requires="v">
                <p:oleObj spid="_x0000_s113683" name="Equation" r:id="rId4" imgW="152268" imgH="203024" progId="Equation.3">
                  <p:embed/>
                </p:oleObj>
              </mc:Choice>
              <mc:Fallback>
                <p:oleObj name="Equation" r:id="rId4" imgW="152268" imgH="203024"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04988"/>
                        <a:ext cx="228600" cy="300038"/>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719871410"/>
              </p:ext>
            </p:extLst>
          </p:nvPr>
        </p:nvGraphicFramePr>
        <p:xfrm>
          <a:off x="2590800" y="1835150"/>
          <a:ext cx="304800" cy="279400"/>
        </p:xfrm>
        <a:graphic>
          <a:graphicData uri="http://schemas.openxmlformats.org/presentationml/2006/ole">
            <mc:AlternateContent xmlns:mc="http://schemas.openxmlformats.org/markup-compatibility/2006">
              <mc:Choice xmlns:v="urn:schemas-microsoft-com:vml" Requires="v">
                <p:oleObj spid="_x0000_s113684" name="Equation" r:id="rId6" imgW="152334" imgH="190417" progId="Equation.3">
                  <p:embed/>
                </p:oleObj>
              </mc:Choice>
              <mc:Fallback>
                <p:oleObj name="Equation" r:id="rId6" imgW="152334" imgH="190417"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1835150"/>
                        <a:ext cx="304800" cy="27940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992158830"/>
              </p:ext>
            </p:extLst>
          </p:nvPr>
        </p:nvGraphicFramePr>
        <p:xfrm>
          <a:off x="1447800" y="2514600"/>
          <a:ext cx="762000" cy="1197429"/>
        </p:xfrm>
        <a:graphic>
          <a:graphicData uri="http://schemas.openxmlformats.org/presentationml/2006/ole">
            <mc:AlternateContent xmlns:mc="http://schemas.openxmlformats.org/markup-compatibility/2006">
              <mc:Choice xmlns:v="urn:schemas-microsoft-com:vml" Requires="v">
                <p:oleObj spid="_x0000_s113685" name="Equation" r:id="rId8" imgW="596900" imgH="939800" progId="Equation.3">
                  <p:embed/>
                </p:oleObj>
              </mc:Choice>
              <mc:Fallback>
                <p:oleObj name="Equation" r:id="rId8" imgW="596900" imgH="9398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2514600"/>
                        <a:ext cx="762000" cy="1197429"/>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054679087"/>
              </p:ext>
            </p:extLst>
          </p:nvPr>
        </p:nvGraphicFramePr>
        <p:xfrm>
          <a:off x="1447800" y="3984172"/>
          <a:ext cx="713619" cy="1197428"/>
        </p:xfrm>
        <a:graphic>
          <a:graphicData uri="http://schemas.openxmlformats.org/presentationml/2006/ole">
            <mc:AlternateContent xmlns:mc="http://schemas.openxmlformats.org/markup-compatibility/2006">
              <mc:Choice xmlns:v="urn:schemas-microsoft-com:vml" Requires="v">
                <p:oleObj spid="_x0000_s113686" name="Equation" r:id="rId10" imgW="558800" imgH="939800" progId="Equation.3">
                  <p:embed/>
                </p:oleObj>
              </mc:Choice>
              <mc:Fallback>
                <p:oleObj name="Equation" r:id="rId10" imgW="558800" imgH="9398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7800" y="3984172"/>
                        <a:ext cx="713619" cy="1197428"/>
                      </a:xfrm>
                      <a:prstGeom prst="rect">
                        <a:avLst/>
                      </a:prstGeom>
                      <a:noFill/>
                    </p:spPr>
                  </p:pic>
                </p:oleObj>
              </mc:Fallback>
            </mc:AlternateContent>
          </a:graphicData>
        </a:graphic>
      </p:graphicFrame>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345352627"/>
              </p:ext>
            </p:extLst>
          </p:nvPr>
        </p:nvGraphicFramePr>
        <p:xfrm>
          <a:off x="1143000" y="5410200"/>
          <a:ext cx="533400" cy="254577"/>
        </p:xfrm>
        <a:graphic>
          <a:graphicData uri="http://schemas.openxmlformats.org/presentationml/2006/ole">
            <mc:AlternateContent xmlns:mc="http://schemas.openxmlformats.org/markup-compatibility/2006">
              <mc:Choice xmlns:v="urn:schemas-microsoft-com:vml" Requires="v">
                <p:oleObj spid="_x0000_s113687" name="Equation" r:id="rId12" imgW="418918" imgH="203112" progId="Equation.3">
                  <p:embed/>
                </p:oleObj>
              </mc:Choice>
              <mc:Fallback>
                <p:oleObj name="Equation" r:id="rId12" imgW="418918" imgH="203112"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0" y="5410200"/>
                        <a:ext cx="533400" cy="254577"/>
                      </a:xfrm>
                      <a:prstGeom prst="rect">
                        <a:avLst/>
                      </a:prstGeom>
                      <a:noFill/>
                    </p:spPr>
                  </p:pic>
                </p:oleObj>
              </mc:Fallback>
            </mc:AlternateContent>
          </a:graphicData>
        </a:graphic>
      </p:graphicFrame>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532910798"/>
              </p:ext>
            </p:extLst>
          </p:nvPr>
        </p:nvGraphicFramePr>
        <p:xfrm>
          <a:off x="1996787" y="5424055"/>
          <a:ext cx="1660813" cy="290945"/>
        </p:xfrm>
        <a:graphic>
          <a:graphicData uri="http://schemas.openxmlformats.org/presentationml/2006/ole">
            <mc:AlternateContent xmlns:mc="http://schemas.openxmlformats.org/markup-compatibility/2006">
              <mc:Choice xmlns:v="urn:schemas-microsoft-com:vml" Requires="v">
                <p:oleObj spid="_x0000_s113688" name="Equation" r:id="rId14" imgW="1308100" imgH="228600" progId="Equation.3">
                  <p:embed/>
                </p:oleObj>
              </mc:Choice>
              <mc:Fallback>
                <p:oleObj name="Equation" r:id="rId14" imgW="1308100" imgH="228600"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96787" y="5424055"/>
                        <a:ext cx="1660813" cy="290945"/>
                      </a:xfrm>
                      <a:prstGeom prst="rect">
                        <a:avLst/>
                      </a:prstGeom>
                      <a:noFill/>
                    </p:spPr>
                  </p:pic>
                </p:oleObj>
              </mc:Fallback>
            </mc:AlternateContent>
          </a:graphicData>
        </a:graphic>
      </p:graphicFrame>
    </p:spTree>
    <p:extLst>
      <p:ext uri="{BB962C8B-B14F-4D97-AF65-F5344CB8AC3E}">
        <p14:creationId xmlns:p14="http://schemas.microsoft.com/office/powerpoint/2010/main" val="1823977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2</a:t>
            </a:r>
            <a:endParaRPr lang="en-US" dirty="0">
              <a:latin typeface="+mj-lt"/>
              <a:cs typeface="Times New Roman" panose="02020603050405020304" pitchFamily="18" charset="0"/>
            </a:endParaRPr>
          </a:p>
        </p:txBody>
      </p:sp>
      <p:sp>
        <p:nvSpPr>
          <p:cNvPr id="3" name="Content Placeholder 2"/>
          <p:cNvSpPr>
            <a:spLocks noGrp="1"/>
          </p:cNvSpPr>
          <p:nvPr>
            <p:ph idx="1"/>
          </p:nvPr>
        </p:nvSpPr>
        <p:spPr>
          <a:xfrm>
            <a:off x="457200" y="1752600"/>
            <a:ext cx="7620000" cy="4625975"/>
          </a:xfrm>
        </p:spPr>
        <p:txBody>
          <a:bodyPr/>
          <a:lstStyle/>
          <a:p>
            <a:r>
              <a:rPr lang="en-US" dirty="0"/>
              <a:t>What are the values of the unknown components in </a:t>
            </a:r>
            <a:r>
              <a:rPr lang="en-US" dirty="0" smtClean="0"/>
              <a:t>      if</a:t>
            </a:r>
          </a:p>
          <a:p>
            <a:endParaRPr lang="en-US" dirty="0"/>
          </a:p>
          <a:p>
            <a:endParaRPr lang="en-US" dirty="0" smtClean="0"/>
          </a:p>
          <a:p>
            <a:endParaRPr lang="en-US" dirty="0"/>
          </a:p>
          <a:p>
            <a:endParaRPr lang="en-US" dirty="0" smtClean="0"/>
          </a:p>
          <a:p>
            <a:endParaRPr lang="en-US" dirty="0"/>
          </a:p>
          <a:p>
            <a:r>
              <a:rPr lang="en-US" dirty="0" smtClean="0"/>
              <a:t>and</a:t>
            </a:r>
          </a:p>
          <a:p>
            <a:endParaRPr lang="en-US" dirty="0"/>
          </a:p>
          <a:p>
            <a:endParaRPr lang="en-US" dirty="0" smtClean="0"/>
          </a:p>
          <a:p>
            <a:endParaRPr lang="en-US" dirty="0"/>
          </a:p>
          <a:p>
            <a:endParaRPr lang="en-US" dirty="0" smtClean="0"/>
          </a:p>
          <a:p>
            <a:endParaRPr lang="en-US" dirty="0"/>
          </a:p>
          <a:p>
            <a:r>
              <a:rPr lang="en-US" dirty="0" smtClean="0"/>
              <a:t>and</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59371881"/>
              </p:ext>
            </p:extLst>
          </p:nvPr>
        </p:nvGraphicFramePr>
        <p:xfrm>
          <a:off x="5410200" y="1804988"/>
          <a:ext cx="228600" cy="300038"/>
        </p:xfrm>
        <a:graphic>
          <a:graphicData uri="http://schemas.openxmlformats.org/presentationml/2006/ole">
            <mc:AlternateContent xmlns:mc="http://schemas.openxmlformats.org/markup-compatibility/2006">
              <mc:Choice xmlns:v="urn:schemas-microsoft-com:vml" Requires="v">
                <p:oleObj spid="_x0000_s114702" name="Equation" r:id="rId4" imgW="152268" imgH="203024" progId="Equation.3">
                  <p:embed/>
                </p:oleObj>
              </mc:Choice>
              <mc:Fallback>
                <p:oleObj name="Equation" r:id="rId4" imgW="152268" imgH="203024"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804988"/>
                        <a:ext cx="228600" cy="300038"/>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78545747"/>
              </p:ext>
            </p:extLst>
          </p:nvPr>
        </p:nvGraphicFramePr>
        <p:xfrm>
          <a:off x="2209801" y="2286000"/>
          <a:ext cx="623026" cy="1087464"/>
        </p:xfrm>
        <a:graphic>
          <a:graphicData uri="http://schemas.openxmlformats.org/presentationml/2006/ole">
            <mc:AlternateContent xmlns:mc="http://schemas.openxmlformats.org/markup-compatibility/2006">
              <mc:Choice xmlns:v="urn:schemas-microsoft-com:vml" Requires="v">
                <p:oleObj spid="_x0000_s114703" name="Equation" r:id="rId6" imgW="520700" imgH="914400" progId="Equation.3">
                  <p:embed/>
                </p:oleObj>
              </mc:Choice>
              <mc:Fallback>
                <p:oleObj name="Equation" r:id="rId6" imgW="520700" imgH="9144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1" y="2286000"/>
                        <a:ext cx="623026" cy="1087464"/>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115756104"/>
              </p:ext>
            </p:extLst>
          </p:nvPr>
        </p:nvGraphicFramePr>
        <p:xfrm>
          <a:off x="2209800" y="3733800"/>
          <a:ext cx="668337" cy="1121447"/>
        </p:xfrm>
        <a:graphic>
          <a:graphicData uri="http://schemas.openxmlformats.org/presentationml/2006/ole">
            <mc:AlternateContent xmlns:mc="http://schemas.openxmlformats.org/markup-compatibility/2006">
              <mc:Choice xmlns:v="urn:schemas-microsoft-com:vml" Requires="v">
                <p:oleObj spid="_x0000_s114704" name="Equation" r:id="rId8" imgW="558800" imgH="939800" progId="Equation.3">
                  <p:embed/>
                </p:oleObj>
              </mc:Choice>
              <mc:Fallback>
                <p:oleObj name="Equation" r:id="rId8" imgW="558800" imgH="9398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733800"/>
                        <a:ext cx="668337" cy="1121447"/>
                      </a:xfrm>
                      <a:prstGeom prst="rect">
                        <a:avLst/>
                      </a:prstGeom>
                      <a:noFill/>
                    </p:spPr>
                  </p:pic>
                </p:oleObj>
              </mc:Fallback>
            </mc:AlternateContent>
          </a:graphicData>
        </a:graphic>
      </p:graphicFrame>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997022674"/>
              </p:ext>
            </p:extLst>
          </p:nvPr>
        </p:nvGraphicFramePr>
        <p:xfrm>
          <a:off x="1066800" y="5155623"/>
          <a:ext cx="533400" cy="254577"/>
        </p:xfrm>
        <a:graphic>
          <a:graphicData uri="http://schemas.openxmlformats.org/presentationml/2006/ole">
            <mc:AlternateContent xmlns:mc="http://schemas.openxmlformats.org/markup-compatibility/2006">
              <mc:Choice xmlns:v="urn:schemas-microsoft-com:vml" Requires="v">
                <p:oleObj spid="_x0000_s114705" name="Equation" r:id="rId10" imgW="418918" imgH="203112" progId="Equation.3">
                  <p:embed/>
                </p:oleObj>
              </mc:Choice>
              <mc:Fallback>
                <p:oleObj name="Equation" r:id="rId10" imgW="418918" imgH="203112"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6800" y="5155623"/>
                        <a:ext cx="533400" cy="254577"/>
                      </a:xfrm>
                      <a:prstGeom prst="rect">
                        <a:avLst/>
                      </a:prstGeom>
                      <a:noFill/>
                    </p:spPr>
                  </p:pic>
                </p:oleObj>
              </mc:Fallback>
            </mc:AlternateContent>
          </a:graphicData>
        </a:graphic>
      </p:graphicFrame>
    </p:spTree>
    <p:extLst>
      <p:ext uri="{BB962C8B-B14F-4D97-AF65-F5344CB8AC3E}">
        <p14:creationId xmlns:p14="http://schemas.microsoft.com/office/powerpoint/2010/main" val="275753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2 (cont.)</a:t>
            </a:r>
            <a:endParaRPr lang="en-US" dirty="0">
              <a:latin typeface="+mj-lt"/>
              <a:cs typeface="Times New Roman" panose="02020603050405020304" pitchFamily="18" charset="0"/>
            </a:endParaRPr>
          </a:p>
        </p:txBody>
      </p:sp>
      <p:sp>
        <p:nvSpPr>
          <p:cNvPr id="3" name="Content Placeholder 2"/>
          <p:cNvSpPr>
            <a:spLocks noGrp="1"/>
          </p:cNvSpPr>
          <p:nvPr>
            <p:ph idx="1"/>
          </p:nvPr>
        </p:nvSpPr>
        <p:spPr>
          <a:xfrm>
            <a:off x="457200" y="1752600"/>
            <a:ext cx="7620000" cy="4625975"/>
          </a:xfrm>
        </p:spPr>
        <p:txBody>
          <a:bodyPr/>
          <a:lstStyle/>
          <a:p>
            <a:r>
              <a:rPr lang="en-US" b="1" dirty="0"/>
              <a:t>Solution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393198433"/>
              </p:ext>
            </p:extLst>
          </p:nvPr>
        </p:nvGraphicFramePr>
        <p:xfrm>
          <a:off x="1524000" y="2438400"/>
          <a:ext cx="1295400" cy="350520"/>
        </p:xfrm>
        <a:graphic>
          <a:graphicData uri="http://schemas.openxmlformats.org/presentationml/2006/ole">
            <mc:AlternateContent xmlns:mc="http://schemas.openxmlformats.org/markup-compatibility/2006">
              <mc:Choice xmlns:v="urn:schemas-microsoft-com:vml" Requires="v">
                <p:oleObj spid="_x0000_s115716" name="Equation" r:id="rId4" imgW="812447" imgH="215806" progId="Equation.3">
                  <p:embed/>
                </p:oleObj>
              </mc:Choice>
              <mc:Fallback>
                <p:oleObj name="Equation" r:id="rId4" imgW="812447" imgH="215806"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438400"/>
                        <a:ext cx="1295400" cy="350520"/>
                      </a:xfrm>
                      <a:prstGeom prst="rect">
                        <a:avLst/>
                      </a:prstGeom>
                      <a:noFill/>
                    </p:spPr>
                  </p:pic>
                </p:oleObj>
              </mc:Fallback>
            </mc:AlternateContent>
          </a:graphicData>
        </a:graphic>
      </p:graphicFrame>
    </p:spTree>
    <p:extLst>
      <p:ext uri="{BB962C8B-B14F-4D97-AF65-F5344CB8AC3E}">
        <p14:creationId xmlns:p14="http://schemas.microsoft.com/office/powerpoint/2010/main" val="354094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 </a:t>
            </a:r>
            <a:r>
              <a:rPr lang="en-US" dirty="0" smtClean="0">
                <a:latin typeface="+mj-lt"/>
              </a:rPr>
              <a:t>How </a:t>
            </a:r>
            <a:r>
              <a:rPr lang="en-US" dirty="0">
                <a:latin typeface="+mj-lt"/>
              </a:rPr>
              <a:t>do you add two vectors?</a:t>
            </a:r>
          </a:p>
        </p:txBody>
      </p:sp>
      <p:sp>
        <p:nvSpPr>
          <p:cNvPr id="3" name="Content Placeholder 2"/>
          <p:cNvSpPr>
            <a:spLocks noGrp="1"/>
          </p:cNvSpPr>
          <p:nvPr>
            <p:ph idx="1"/>
          </p:nvPr>
        </p:nvSpPr>
        <p:spPr>
          <a:xfrm>
            <a:off x="457200" y="1752600"/>
            <a:ext cx="8001000" cy="4625975"/>
          </a:xfrm>
        </p:spPr>
        <p:txBody>
          <a:bodyPr/>
          <a:lstStyle/>
          <a:p>
            <a:r>
              <a:rPr lang="en-US" dirty="0"/>
              <a:t>Two vectors can be added only if they are of the same dimension and the addition is given by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6"/>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4186387444"/>
              </p:ext>
            </p:extLst>
          </p:nvPr>
        </p:nvGraphicFramePr>
        <p:xfrm>
          <a:off x="1712026" y="2667000"/>
          <a:ext cx="1793174" cy="1175657"/>
        </p:xfrm>
        <a:graphic>
          <a:graphicData uri="http://schemas.openxmlformats.org/presentationml/2006/ole">
            <mc:AlternateContent xmlns:mc="http://schemas.openxmlformats.org/markup-compatibility/2006">
              <mc:Choice xmlns:v="urn:schemas-microsoft-com:vml" Requires="v">
                <p:oleObj spid="_x0000_s116743" name="Equation" r:id="rId4" imgW="1435100" imgH="939800" progId="Equation.3">
                  <p:embed/>
                </p:oleObj>
              </mc:Choice>
              <mc:Fallback>
                <p:oleObj name="Equation" r:id="rId4" imgW="1435100" imgH="939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2026" y="2667000"/>
                        <a:ext cx="1793174" cy="1175657"/>
                      </a:xfrm>
                      <a:prstGeom prst="rect">
                        <a:avLst/>
                      </a:prstGeom>
                      <a:noFill/>
                    </p:spPr>
                  </p:pic>
                </p:oleObj>
              </mc:Fallback>
            </mc:AlternateContent>
          </a:graphicData>
        </a:graphic>
      </p:graphicFrame>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518428303"/>
              </p:ext>
            </p:extLst>
          </p:nvPr>
        </p:nvGraphicFramePr>
        <p:xfrm>
          <a:off x="2438400" y="4191000"/>
          <a:ext cx="914400" cy="1175657"/>
        </p:xfrm>
        <a:graphic>
          <a:graphicData uri="http://schemas.openxmlformats.org/presentationml/2006/ole">
            <mc:AlternateContent xmlns:mc="http://schemas.openxmlformats.org/markup-compatibility/2006">
              <mc:Choice xmlns:v="urn:schemas-microsoft-com:vml" Requires="v">
                <p:oleObj spid="_x0000_s116744" name="Equation" r:id="rId6" imgW="736600" imgH="939800" progId="Equation.3">
                  <p:embed/>
                </p:oleObj>
              </mc:Choice>
              <mc:Fallback>
                <p:oleObj name="Equation" r:id="rId6" imgW="736600" imgH="939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4191000"/>
                        <a:ext cx="914400" cy="1175657"/>
                      </a:xfrm>
                      <a:prstGeom prst="rect">
                        <a:avLst/>
                      </a:prstGeom>
                      <a:noFill/>
                    </p:spPr>
                  </p:pic>
                </p:oleObj>
              </mc:Fallback>
            </mc:AlternateContent>
          </a:graphicData>
        </a:graphic>
      </p:graphicFrame>
    </p:spTree>
    <p:extLst>
      <p:ext uri="{BB962C8B-B14F-4D97-AF65-F5344CB8AC3E}">
        <p14:creationId xmlns:p14="http://schemas.microsoft.com/office/powerpoint/2010/main" val="2599277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txDef>
      <a:spPr>
        <a:noFill/>
      </a:spPr>
      <a:bodyPr wrap="square" rtlCol="0">
        <a:spAutoFit/>
      </a:bodyPr>
      <a:lstStyle>
        <a:defPPr>
          <a:defRPr dirty="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2174</TotalTime>
  <Words>1907</Words>
  <Application>Microsoft Office PowerPoint</Application>
  <PresentationFormat>On-screen Show (4:3)</PresentationFormat>
  <Paragraphs>697</Paragraphs>
  <Slides>59</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Module</vt:lpstr>
      <vt:lpstr>Microsoft Equation 3.0</vt:lpstr>
      <vt:lpstr>Vectors</vt:lpstr>
      <vt:lpstr>Unary Matrix Operations</vt:lpstr>
      <vt:lpstr>Objectives</vt:lpstr>
      <vt:lpstr>What is a vector?</vt:lpstr>
      <vt:lpstr>Example 1</vt:lpstr>
      <vt:lpstr>When are two vectors equal?</vt:lpstr>
      <vt:lpstr>Example 2</vt:lpstr>
      <vt:lpstr>Example 2 (cont.)</vt:lpstr>
      <vt:lpstr> How do you add two vectors?</vt:lpstr>
      <vt:lpstr>Example 3</vt:lpstr>
      <vt:lpstr>Example 3 (cont.)</vt:lpstr>
      <vt:lpstr>Example 4</vt:lpstr>
      <vt:lpstr>Example 4 (cont.)</vt:lpstr>
      <vt:lpstr>What is a null vector?</vt:lpstr>
      <vt:lpstr>Example 5</vt:lpstr>
      <vt:lpstr>What is a unit vector?</vt:lpstr>
      <vt:lpstr>Example 6</vt:lpstr>
      <vt:lpstr>How do you multiply a vector by a scalar?</vt:lpstr>
      <vt:lpstr>Example 7</vt:lpstr>
      <vt:lpstr>Example 7 (cont.)</vt:lpstr>
      <vt:lpstr>Example 8</vt:lpstr>
      <vt:lpstr>Example 8 (cont.)</vt:lpstr>
      <vt:lpstr>What do you mean by a linear combination of vectors?</vt:lpstr>
      <vt:lpstr>Example 9</vt:lpstr>
      <vt:lpstr>Example 9 (cont.) </vt:lpstr>
      <vt:lpstr>Example 9 (cont.) </vt:lpstr>
      <vt:lpstr>What do you mean by vectors being linearly independent?</vt:lpstr>
      <vt:lpstr>Example 10</vt:lpstr>
      <vt:lpstr>Example 10 (cont.)</vt:lpstr>
      <vt:lpstr>Example 10 (cont.)</vt:lpstr>
      <vt:lpstr>Example 10 (cont.)</vt:lpstr>
      <vt:lpstr>Example 11</vt:lpstr>
      <vt:lpstr>Example 11 (cont.)</vt:lpstr>
      <vt:lpstr>Example 11 (cont.)</vt:lpstr>
      <vt:lpstr>Example 11 (cont.)</vt:lpstr>
      <vt:lpstr>Example 11 (cont.)</vt:lpstr>
      <vt:lpstr>Example 11 (cont.)</vt:lpstr>
      <vt:lpstr>Example 12</vt:lpstr>
      <vt:lpstr>Example 12 (cont.)</vt:lpstr>
      <vt:lpstr>Example 12 (cont.)</vt:lpstr>
      <vt:lpstr>What do you mean by the rank of a set of vectors?</vt:lpstr>
      <vt:lpstr>Example 13</vt:lpstr>
      <vt:lpstr>Example 14</vt:lpstr>
      <vt:lpstr>Example 15</vt:lpstr>
      <vt:lpstr>Example 15 (cont.)</vt:lpstr>
      <vt:lpstr>Linearly Dependent</vt:lpstr>
      <vt:lpstr>Linearly Independent</vt:lpstr>
      <vt:lpstr>Linearly Independent (cont.)</vt:lpstr>
      <vt:lpstr>Linearly Dependent</vt:lpstr>
      <vt:lpstr>Linearly Dependent</vt:lpstr>
      <vt:lpstr>Linearly Dependent (cont.)</vt:lpstr>
      <vt:lpstr>Linearly Dependent (cont.)</vt:lpstr>
      <vt:lpstr>Example 16</vt:lpstr>
      <vt:lpstr>Example 16 (cont.)</vt:lpstr>
      <vt:lpstr>Example 16 (cont.)</vt:lpstr>
      <vt:lpstr>Example 17</vt:lpstr>
      <vt:lpstr>Example 18</vt:lpstr>
      <vt:lpstr>Example 18 (cont.)</vt:lpstr>
      <vt:lpstr>Key Terms:</vt:lpstr>
    </vt:vector>
  </TitlesOfParts>
  <Company>Engineering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AudioVisual Lectures on YouTube</dc:title>
  <dc:creator>Autar K Kaw</dc:creator>
  <cp:lastModifiedBy>Isaza, Humberto</cp:lastModifiedBy>
  <cp:revision>224</cp:revision>
  <dcterms:created xsi:type="dcterms:W3CDTF">2010-03-25T21:52:13Z</dcterms:created>
  <dcterms:modified xsi:type="dcterms:W3CDTF">2014-04-10T22:14:37Z</dcterms:modified>
</cp:coreProperties>
</file>