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4008" r:id="rId1"/>
  </p:sldMasterIdLst>
  <p:notesMasterIdLst>
    <p:notesMasterId r:id="rId40"/>
  </p:notesMasterIdLst>
  <p:sldIdLst>
    <p:sldId id="256" r:id="rId2"/>
    <p:sldId id="280" r:id="rId3"/>
    <p:sldId id="279" r:id="rId4"/>
    <p:sldId id="278" r:id="rId5"/>
    <p:sldId id="286" r:id="rId6"/>
    <p:sldId id="287" r:id="rId7"/>
    <p:sldId id="297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4" r:id="rId39"/>
  </p:sldIdLst>
  <p:sldSz cx="9144000" cy="6858000" type="screen4x3"/>
  <p:notesSz cx="7315200" cy="9601200"/>
  <p:custDataLst>
    <p:tags r:id="rId4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43" autoAdjust="0"/>
  </p:normalViewPr>
  <p:slideViewPr>
    <p:cSldViewPr>
      <p:cViewPr>
        <p:scale>
          <a:sx n="90" d="100"/>
          <a:sy n="90" d="100"/>
        </p:scale>
        <p:origin x="-7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4" Type="http://schemas.openxmlformats.org/officeDocument/2006/relationships/image" Target="../media/image87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0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5" Type="http://schemas.openxmlformats.org/officeDocument/2006/relationships/image" Target="../media/image135.wmf"/><Relationship Id="rId4" Type="http://schemas.openxmlformats.org/officeDocument/2006/relationships/image" Target="../media/image134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7" Type="http://schemas.openxmlformats.org/officeDocument/2006/relationships/image" Target="../media/image143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2.wmf"/><Relationship Id="rId5" Type="http://schemas.openxmlformats.org/officeDocument/2006/relationships/image" Target="../media/image127.wmf"/><Relationship Id="rId4" Type="http://schemas.openxmlformats.org/officeDocument/2006/relationships/image" Target="../media/image14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6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6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CDA73907-49FB-4437-AACB-65FE755F3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4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3C69F3-B318-45C3-9A29-F6CC28CE102B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44117-BE52-4554-9E7F-9DB6DC48B1F5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44117-BE52-4554-9E7F-9DB6DC48B1F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A51123-232F-409C-9E0B-DC004B449DF7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0A123E-AA88-4612-9D8C-FF51F4A012B4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D836B6-2AA3-4466-A8FC-93001CCB43FB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D7782D-0AA3-404C-9C6E-4A16AF9A80EF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835192-3938-4DF3-A7EB-5DDC139AAA4B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44117-BE52-4554-9E7F-9DB6DC48B1F5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44117-BE52-4554-9E7F-9DB6DC48B1F5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44117-BE52-4554-9E7F-9DB6DC48B1F5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6583363"/>
            <a:ext cx="2743200" cy="274637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http://numericalmethods.eng.usf.edu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2AD74-8550-4540-BB94-B9A5FA2CA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13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730F-6AA4-43BB-A6FF-E8193EE01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4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0104-4315-4043-908B-19678DD16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6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1A0E3-6C31-46A9-8A7B-EB5313779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3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D0798-2147-4A2B-BA2E-607290A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8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DDAF0-5C11-4DD9-AB15-6FEC0F1DD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21674-1FA2-4446-81F1-E333ED7E1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0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75EB3-74C5-4C16-9B7C-0F3F3C018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B1CB-C798-43E9-8021-F01825C5B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3CAB4-F677-42CF-83C6-FDA45AB2D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0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6DEBC-B26A-4718-9B9F-B403BFCE8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14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277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5D5EE4B-C264-437D-9E73-5831B9CDD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2" r:id="rId1"/>
    <p:sldLayoutId id="2147484417" r:id="rId2"/>
    <p:sldLayoutId id="2147484423" r:id="rId3"/>
    <p:sldLayoutId id="2147484418" r:id="rId4"/>
    <p:sldLayoutId id="2147484419" r:id="rId5"/>
    <p:sldLayoutId id="2147484420" r:id="rId6"/>
    <p:sldLayoutId id="2147484424" r:id="rId7"/>
    <p:sldLayoutId id="2147484425" r:id="rId8"/>
    <p:sldLayoutId id="2147484426" r:id="rId9"/>
    <p:sldLayoutId id="2147484421" r:id="rId10"/>
    <p:sldLayoutId id="21474844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nm.mathforcollege.com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6.wmf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6.wmf"/><Relationship Id="rId10" Type="http://schemas.openxmlformats.org/officeDocument/2006/relationships/image" Target="../media/image16.w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8.wmf"/><Relationship Id="rId9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m.mathforcolleg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6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oleObject" Target="../embeddings/oleObject86.bin"/><Relationship Id="rId18" Type="http://schemas.openxmlformats.org/officeDocument/2006/relationships/image" Target="../media/image75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8.bin"/><Relationship Id="rId20" Type="http://schemas.openxmlformats.org/officeDocument/2006/relationships/image" Target="../media/image76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7.bin"/><Relationship Id="rId10" Type="http://schemas.openxmlformats.org/officeDocument/2006/relationships/oleObject" Target="../embeddings/oleObject84.bin"/><Relationship Id="rId19" Type="http://schemas.openxmlformats.org/officeDocument/2006/relationships/oleObject" Target="../embeddings/oleObject90.bin"/><Relationship Id="rId4" Type="http://schemas.openxmlformats.org/officeDocument/2006/relationships/image" Target="../media/image70.wmf"/><Relationship Id="rId9" Type="http://schemas.openxmlformats.org/officeDocument/2006/relationships/image" Target="../media/image72.wmf"/><Relationship Id="rId14" Type="http://schemas.openxmlformats.org/officeDocument/2006/relationships/image" Target="../media/image7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9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96.bin"/><Relationship Id="rId4" Type="http://schemas.openxmlformats.org/officeDocument/2006/relationships/image" Target="../media/image8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5.wmf"/><Relationship Id="rId5" Type="http://schemas.openxmlformats.org/officeDocument/2006/relationships/oleObject" Target="../embeddings/oleObject99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101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107.bin"/><Relationship Id="rId18" Type="http://schemas.openxmlformats.org/officeDocument/2006/relationships/image" Target="../media/image95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92.wmf"/><Relationship Id="rId17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4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08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05.bin"/><Relationship Id="rId14" Type="http://schemas.openxmlformats.org/officeDocument/2006/relationships/image" Target="../media/image9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103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100.wmf"/><Relationship Id="rId1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2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16.bin"/><Relationship Id="rId10" Type="http://schemas.openxmlformats.org/officeDocument/2006/relationships/image" Target="../media/image99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10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0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10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21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image" Target="../media/image113.wmf"/><Relationship Id="rId18" Type="http://schemas.openxmlformats.org/officeDocument/2006/relationships/oleObject" Target="../embeddings/oleObject132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12" Type="http://schemas.openxmlformats.org/officeDocument/2006/relationships/oleObject" Target="../embeddings/oleObject128.bin"/><Relationship Id="rId17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0.bin"/><Relationship Id="rId20" Type="http://schemas.openxmlformats.org/officeDocument/2006/relationships/image" Target="../media/image115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4.bin"/><Relationship Id="rId15" Type="http://schemas.openxmlformats.org/officeDocument/2006/relationships/image" Target="../media/image114.wmf"/><Relationship Id="rId10" Type="http://schemas.openxmlformats.org/officeDocument/2006/relationships/image" Target="../media/image112.wmf"/><Relationship Id="rId19" Type="http://schemas.openxmlformats.org/officeDocument/2006/relationships/oleObject" Target="../embeddings/oleObject133.bin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26.bin"/><Relationship Id="rId14" Type="http://schemas.openxmlformats.org/officeDocument/2006/relationships/oleObject" Target="../embeddings/oleObject12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11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oleObject" Target="../embeddings/oleObject140.bin"/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7.bin"/><Relationship Id="rId12" Type="http://schemas.openxmlformats.org/officeDocument/2006/relationships/image" Target="../media/image1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3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8.wmf"/><Relationship Id="rId11" Type="http://schemas.openxmlformats.org/officeDocument/2006/relationships/oleObject" Target="../embeddings/oleObject139.bin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1.bin"/><Relationship Id="rId10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38.bin"/><Relationship Id="rId14" Type="http://schemas.openxmlformats.org/officeDocument/2006/relationships/image" Target="../media/image122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oleObject" Target="../embeddings/oleObject147.bin"/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4.bin"/><Relationship Id="rId12" Type="http://schemas.openxmlformats.org/officeDocument/2006/relationships/image" Target="../media/image1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25.wmf"/><Relationship Id="rId11" Type="http://schemas.openxmlformats.org/officeDocument/2006/relationships/oleObject" Target="../embeddings/oleObject146.bin"/><Relationship Id="rId5" Type="http://schemas.openxmlformats.org/officeDocument/2006/relationships/oleObject" Target="../embeddings/oleObject143.bin"/><Relationship Id="rId10" Type="http://schemas.openxmlformats.org/officeDocument/2006/relationships/image" Target="../media/image127.wmf"/><Relationship Id="rId4" Type="http://schemas.openxmlformats.org/officeDocument/2006/relationships/image" Target="../media/image124.wmf"/><Relationship Id="rId9" Type="http://schemas.openxmlformats.org/officeDocument/2006/relationships/oleObject" Target="../embeddings/oleObject145.bin"/><Relationship Id="rId14" Type="http://schemas.openxmlformats.org/officeDocument/2006/relationships/image" Target="../media/image12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130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13" Type="http://schemas.openxmlformats.org/officeDocument/2006/relationships/oleObject" Target="../embeddings/oleObject154.bin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7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32.w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10" Type="http://schemas.openxmlformats.org/officeDocument/2006/relationships/image" Target="../media/image134.wmf"/><Relationship Id="rId4" Type="http://schemas.openxmlformats.org/officeDocument/2006/relationships/image" Target="../media/image131.w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36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13" Type="http://schemas.openxmlformats.org/officeDocument/2006/relationships/oleObject" Target="../embeddings/oleObject161.bin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58.bin"/><Relationship Id="rId12" Type="http://schemas.openxmlformats.org/officeDocument/2006/relationships/image" Target="../media/image12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3.wmf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39.wmf"/><Relationship Id="rId11" Type="http://schemas.openxmlformats.org/officeDocument/2006/relationships/oleObject" Target="../embeddings/oleObject160.bin"/><Relationship Id="rId5" Type="http://schemas.openxmlformats.org/officeDocument/2006/relationships/oleObject" Target="../embeddings/oleObject157.bin"/><Relationship Id="rId15" Type="http://schemas.openxmlformats.org/officeDocument/2006/relationships/oleObject" Target="../embeddings/oleObject162.bin"/><Relationship Id="rId10" Type="http://schemas.openxmlformats.org/officeDocument/2006/relationships/image" Target="../media/image141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59.bin"/><Relationship Id="rId14" Type="http://schemas.openxmlformats.org/officeDocument/2006/relationships/image" Target="../media/image142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991600" cy="167335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/>
              <a:t>Adequacy of Solutions</a:t>
            </a:r>
            <a:endParaRPr lang="en-US" sz="4000" dirty="0">
              <a:solidFill>
                <a:schemeClr val="accent1">
                  <a:satMod val="1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438400"/>
            <a:ext cx="8077200" cy="2590800"/>
          </a:xfrm>
        </p:spPr>
        <p:txBody>
          <a:bodyPr/>
          <a:lstStyle/>
          <a:p>
            <a:pPr algn="ctr" eaLnBrk="1" hangingPunct="1"/>
            <a:r>
              <a:rPr lang="en-US" altLang="en-US" sz="3600" dirty="0" err="1" smtClean="0"/>
              <a:t>Autar</a:t>
            </a:r>
            <a:r>
              <a:rPr lang="en-US" altLang="en-US" sz="3600" dirty="0" smtClean="0"/>
              <a:t>   Kaw</a:t>
            </a:r>
          </a:p>
          <a:p>
            <a:pPr algn="ctr" eaLnBrk="1" hangingPunct="1"/>
            <a:r>
              <a:rPr lang="en-US" altLang="en-US" sz="3600" dirty="0" smtClean="0"/>
              <a:t>Humberto </a:t>
            </a:r>
            <a:r>
              <a:rPr lang="en-US" altLang="en-US" sz="3600" dirty="0" err="1" smtClean="0"/>
              <a:t>Isaza</a:t>
            </a:r>
            <a:endParaRPr lang="en-US" altLang="en-US" sz="3600" dirty="0" smtClean="0"/>
          </a:p>
          <a:p>
            <a:pPr algn="ctr" eaLnBrk="1" hangingPunct="1"/>
            <a:endParaRPr lang="en-US" altLang="en-US" dirty="0" smtClean="0"/>
          </a:p>
          <a:p>
            <a:pPr algn="ctr" eaLnBrk="1" hangingPunct="1"/>
            <a:endParaRPr lang="en-US" altLang="en-US" dirty="0" smtClean="0"/>
          </a:p>
        </p:txBody>
      </p:sp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457200" y="5181600"/>
            <a:ext cx="815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Pct val="80000"/>
            </a:pPr>
            <a:r>
              <a:rPr lang="en-US" altLang="en-US">
                <a:solidFill>
                  <a:schemeClr val="bg1"/>
                </a:solidFill>
                <a:latin typeface="Corbel" pitchFamily="34" charset="0"/>
                <a:hlinkClick r:id="rId4"/>
              </a:rPr>
              <a:t>http://nm.MathForCollege.com</a:t>
            </a:r>
            <a:endParaRPr lang="en-US" altLang="en-US">
              <a:solidFill>
                <a:schemeClr val="bg1"/>
              </a:solidFill>
              <a:latin typeface="Corbel" pitchFamily="34" charset="0"/>
            </a:endParaRPr>
          </a:p>
          <a:p>
            <a:pPr algn="ctr" eaLnBrk="1" hangingPunct="1">
              <a:buSzPct val="80000"/>
            </a:pPr>
            <a:r>
              <a:rPr lang="en-US" altLang="en-US">
                <a:latin typeface="Corbel" pitchFamily="34" charset="0"/>
              </a:rPr>
              <a:t>Transforming Numerical Methods Education for STEM Undergraduates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Example 2 (cont.)</a:t>
            </a:r>
            <a:endParaRPr lang="en-US" dirty="0">
              <a:latin typeface="+mj-lt"/>
            </a:endParaRP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0" y="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9" name="Equation" r:id="rId4" imgW="114102" imgH="126780" progId="Equation.3">
                  <p:embed/>
                </p:oleObj>
              </mc:Choice>
              <mc:Fallback>
                <p:oleObj name="Equation" r:id="rId4" imgW="114102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0" y="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0" name="Equation" r:id="rId6" imgW="114102" imgH="126780" progId="Equation.3">
                  <p:embed/>
                </p:oleObj>
              </mc:Choice>
              <mc:Fallback>
                <p:oleObj name="Equation" r:id="rId6" imgW="114102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979221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Make a small change in the coefficient matrix of the equations.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9798"/>
              </p:ext>
            </p:extLst>
          </p:nvPr>
        </p:nvGraphicFramePr>
        <p:xfrm>
          <a:off x="1066800" y="2590800"/>
          <a:ext cx="2471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1" name="Equation" r:id="rId7" imgW="1651000" imgH="457200" progId="Equation.3">
                  <p:embed/>
                </p:oleObj>
              </mc:Choice>
              <mc:Fallback>
                <p:oleObj name="Equation" r:id="rId7" imgW="16510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2471738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95925" y="3440668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gives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403026"/>
              </p:ext>
            </p:extLst>
          </p:nvPr>
        </p:nvGraphicFramePr>
        <p:xfrm>
          <a:off x="2514600" y="3962400"/>
          <a:ext cx="14287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2" name="Equation" r:id="rId9" imgW="952500" imgH="457200" progId="Equation.3">
                  <p:embed/>
                </p:oleObj>
              </mc:Choice>
              <mc:Fallback>
                <p:oleObj name="Equation" r:id="rId9" imgW="9525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962400"/>
                        <a:ext cx="1428750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14037" y="4867870"/>
            <a:ext cx="71821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This system of equation “looks” well conditioned because small changes in the coefficient matrix or the right hand side resulted in small changes in the solution vector.</a:t>
            </a:r>
          </a:p>
        </p:txBody>
      </p:sp>
    </p:spTree>
    <p:extLst>
      <p:ext uri="{BB962C8B-B14F-4D97-AF65-F5344CB8AC3E}">
        <p14:creationId xmlns:p14="http://schemas.microsoft.com/office/powerpoint/2010/main" val="22024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0" y="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9" name="Equation" r:id="rId4" imgW="114102" imgH="126780" progId="Equation.3">
                  <p:embed/>
                </p:oleObj>
              </mc:Choice>
              <mc:Fallback>
                <p:oleObj name="Equation" r:id="rId4" imgW="114102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0" y="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0" name="Equation" r:id="rId6" imgW="114102" imgH="126780" progId="Equation.3">
                  <p:embed/>
                </p:oleObj>
              </mc:Choice>
              <mc:Fallback>
                <p:oleObj name="Equation" r:id="rId6" imgW="114102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7526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what if the system of equations is ill conditioned or well conditioned?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57200" y="76200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rgbClr val="FFC8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pPr>
              <a:defRPr/>
            </a:pPr>
            <a:r>
              <a:rPr lang="en-US" sz="4000" dirty="0" smtClean="0">
                <a:latin typeface="+mj-lt"/>
              </a:rPr>
              <a:t>Well-conditioned and ill-conditioned</a:t>
            </a:r>
            <a:endParaRPr lang="en-US" sz="4000" dirty="0">
              <a:latin typeface="+mj-lt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84336"/>
              </p:ext>
            </p:extLst>
          </p:nvPr>
        </p:nvGraphicFramePr>
        <p:xfrm>
          <a:off x="2895600" y="2804160"/>
          <a:ext cx="381000" cy="32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1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04160"/>
                        <a:ext cx="381000" cy="32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404557"/>
              </p:ext>
            </p:extLst>
          </p:nvPr>
        </p:nvGraphicFramePr>
        <p:xfrm>
          <a:off x="1021079" y="3078480"/>
          <a:ext cx="960121" cy="35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2" name="Equation" r:id="rId9" imgW="596641" imgH="215806" progId="Equation.3">
                  <p:embed/>
                </p:oleObj>
              </mc:Choice>
              <mc:Fallback>
                <p:oleObj name="Equation" r:id="rId9" imgW="596641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079" y="3078480"/>
                        <a:ext cx="960121" cy="350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63578"/>
              </p:ext>
            </p:extLst>
          </p:nvPr>
        </p:nvGraphicFramePr>
        <p:xfrm>
          <a:off x="3048000" y="3048000"/>
          <a:ext cx="1259840" cy="35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3" name="Equation" r:id="rId11" imgW="787320" imgH="215640" progId="Equation.3">
                  <p:embed/>
                </p:oleObj>
              </mc:Choice>
              <mc:Fallback>
                <p:oleObj name="Equation" r:id="rId11" imgW="78732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48000"/>
                        <a:ext cx="1259840" cy="3505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33400" y="2209800"/>
            <a:ext cx="73270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Well, if a system of equations is ill-conditioned, we cannot trust the solution as much. Revisit the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velocity problem, Example 5.1 in Chapter 5.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values in the coefficient matrix      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squares of time, etc. For example, if instead of                   you  used                   would  you want this small change to make a huge difference in the solution vector.  If it did, would you trust the solution?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Later we will see how much (quantifiable terms) we can trust the solution in a system of equations.  Every i</a:t>
            </a:r>
            <a:r>
              <a:rPr lang="en-US" altLang="en-US" dirty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nvertible square matrix has a </a:t>
            </a:r>
            <a:r>
              <a:rPr lang="en-US" altLang="en-US" b="1" dirty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 number</a:t>
            </a:r>
            <a:r>
              <a:rPr lang="en-US" altLang="en-US" dirty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coupled with the </a:t>
            </a:r>
            <a:r>
              <a:rPr lang="en-US" altLang="en-US" b="1" dirty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machine epsilon</a:t>
            </a: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we can quantify how many significant digits one can trust in the solution.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5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Condition number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2873375"/>
          </a:xfrm>
        </p:spPr>
        <p:txBody>
          <a:bodyPr/>
          <a:lstStyle/>
          <a:p>
            <a:pPr marL="119062" indent="0" algn="just">
              <a:buNone/>
            </a:pPr>
            <a:r>
              <a:rPr lang="en-US" sz="18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calculate the condition number of an invertible square matrix, I need to know what the norm of a matrix means.  How is the norm of a matrix defined?</a:t>
            </a:r>
          </a:p>
          <a:p>
            <a:pPr marL="119062" indent="0" algn="just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like the determinant, the norm of a matrix is a simple unique scalar number.  However, the norm is always positive and is defined for all matrices – square or rectangular, and invertible or noninvertible square matrices.</a:t>
            </a:r>
          </a:p>
          <a:p>
            <a:pPr marL="119062" indent="0" algn="just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popular definitions of a norm is the row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norm (also called  the uniform-matrix norm).  For a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matrix        , the row sum norm of         is defined as</a:t>
            </a:r>
          </a:p>
          <a:p>
            <a:pPr marL="119062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 algn="just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 algn="just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is, find the sum of the absolute value of the elements of each row of the matrix  .  The maximum out of the  such values is the row sum norm of the matrix  .</a:t>
            </a:r>
          </a:p>
          <a:p>
            <a:pPr marL="119062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94649"/>
              </p:ext>
            </p:extLst>
          </p:nvPr>
        </p:nvGraphicFramePr>
        <p:xfrm>
          <a:off x="3316605" y="4016375"/>
          <a:ext cx="56959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7" name="Equation" r:id="rId3" imgW="368300" imgH="139700" progId="Equation.3">
                  <p:embed/>
                </p:oleObj>
              </mc:Choice>
              <mc:Fallback>
                <p:oleObj name="Equation" r:id="rId3" imgW="368300" imgH="139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605" y="4016375"/>
                        <a:ext cx="569595" cy="219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212802"/>
              </p:ext>
            </p:extLst>
          </p:nvPr>
        </p:nvGraphicFramePr>
        <p:xfrm>
          <a:off x="4648200" y="3940175"/>
          <a:ext cx="365125" cy="306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8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940175"/>
                        <a:ext cx="365125" cy="3067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522310"/>
              </p:ext>
            </p:extLst>
          </p:nvPr>
        </p:nvGraphicFramePr>
        <p:xfrm>
          <a:off x="7162800" y="3938270"/>
          <a:ext cx="365125" cy="306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9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938270"/>
                        <a:ext cx="365125" cy="3067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387662"/>
              </p:ext>
            </p:extLst>
          </p:nvPr>
        </p:nvGraphicFramePr>
        <p:xfrm>
          <a:off x="2133600" y="4572000"/>
          <a:ext cx="201168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0" name="Equation" r:id="rId8" imgW="1307532" imgH="444307" progId="Equation.3">
                  <p:embed/>
                </p:oleObj>
              </mc:Choice>
              <mc:Fallback>
                <p:oleObj name="Equation" r:id="rId8" imgW="1307532" imgH="444307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0"/>
                        <a:ext cx="2011680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18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3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1882775"/>
          </a:xfrm>
        </p:spPr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row sum norm of the following matrix [A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234096"/>
              </p:ext>
            </p:extLst>
          </p:nvPr>
        </p:nvGraphicFramePr>
        <p:xfrm>
          <a:off x="1876425" y="2181225"/>
          <a:ext cx="1465199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7" name="Equation" r:id="rId3" imgW="1320227" imgH="710891" progId="Equation.3">
                  <p:embed/>
                </p:oleObj>
              </mc:Choice>
              <mc:Fallback>
                <p:oleObj name="Equation" r:id="rId3" imgW="1320227" imgH="7108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2181225"/>
                        <a:ext cx="1465199" cy="790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853866"/>
              </p:ext>
            </p:extLst>
          </p:nvPr>
        </p:nvGraphicFramePr>
        <p:xfrm>
          <a:off x="1685925" y="3362198"/>
          <a:ext cx="1338707" cy="495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8" name="Equation" r:id="rId5" imgW="1205977" imgH="444307" progId="Equation.3">
                  <p:embed/>
                </p:oleObj>
              </mc:Choice>
              <mc:Fallback>
                <p:oleObj name="Equation" r:id="rId5" imgW="1205977" imgH="44430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3362198"/>
                        <a:ext cx="1338707" cy="4954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478256"/>
              </p:ext>
            </p:extLst>
          </p:nvPr>
        </p:nvGraphicFramePr>
        <p:xfrm>
          <a:off x="1990725" y="4211193"/>
          <a:ext cx="3784219" cy="284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9" name="Equation" r:id="rId7" imgW="3416300" imgH="254000" progId="Equation.3">
                  <p:embed/>
                </p:oleObj>
              </mc:Choice>
              <mc:Fallback>
                <p:oleObj name="Equation" r:id="rId7" imgW="34163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4211193"/>
                        <a:ext cx="3784219" cy="2846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893961"/>
              </p:ext>
            </p:extLst>
          </p:nvPr>
        </p:nvGraphicFramePr>
        <p:xfrm>
          <a:off x="1990725" y="4901057"/>
          <a:ext cx="2940939" cy="242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0" name="Equation" r:id="rId9" imgW="2654300" imgH="215900" progId="Equation.3">
                  <p:embed/>
                </p:oleObj>
              </mc:Choice>
              <mc:Fallback>
                <p:oleObj name="Equation" r:id="rId9" imgW="26543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4901057"/>
                        <a:ext cx="2940939" cy="2424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3165"/>
              </p:ext>
            </p:extLst>
          </p:nvPr>
        </p:nvGraphicFramePr>
        <p:xfrm>
          <a:off x="1990725" y="5510657"/>
          <a:ext cx="1423035" cy="242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1" name="Equation" r:id="rId11" imgW="1282700" imgH="215900" progId="Equation.3">
                  <p:embed/>
                </p:oleObj>
              </mc:Choice>
              <mc:Fallback>
                <p:oleObj name="Equation" r:id="rId11" imgW="1282700" imgH="215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5510657"/>
                        <a:ext cx="1423035" cy="2424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899817"/>
              </p:ext>
            </p:extLst>
          </p:nvPr>
        </p:nvGraphicFramePr>
        <p:xfrm>
          <a:off x="2028825" y="6048121"/>
          <a:ext cx="368935" cy="200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" name="Equation" r:id="rId13" imgW="329914" imgH="177646" progId="Equation.3">
                  <p:embed/>
                </p:oleObj>
              </mc:Choice>
              <mc:Fallback>
                <p:oleObj name="Equation" r:id="rId13" imgW="329914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6048121"/>
                        <a:ext cx="368935" cy="2002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56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672"/>
            <a:ext cx="8305800" cy="10241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How is the norm related to the conditioning of the matrix?</a:t>
            </a:r>
            <a:br>
              <a:rPr lang="en-US" sz="36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425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us start answering this question using an example.  Go back to the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ill-conditioned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 of equations,</a:t>
            </a: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the solution as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Denoting the above set of equations as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280021"/>
              </p:ext>
            </p:extLst>
          </p:nvPr>
        </p:nvGraphicFramePr>
        <p:xfrm>
          <a:off x="1219200" y="2384425"/>
          <a:ext cx="2057400" cy="58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4" name="Equation" r:id="rId3" imgW="1612900" imgH="457200" progId="Equation.3">
                  <p:embed/>
                </p:oleObj>
              </mc:Choice>
              <mc:Fallback>
                <p:oleObj name="Equation" r:id="rId3" imgW="16129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84425"/>
                        <a:ext cx="2057400" cy="58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529274"/>
              </p:ext>
            </p:extLst>
          </p:nvPr>
        </p:nvGraphicFramePr>
        <p:xfrm>
          <a:off x="2180492" y="3527425"/>
          <a:ext cx="791308" cy="584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5" name="Equation" r:id="rId5" imgW="622300" imgH="457200" progId="Equation.3">
                  <p:embed/>
                </p:oleObj>
              </mc:Choice>
              <mc:Fallback>
                <p:oleObj name="Equation" r:id="rId5" imgW="6223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492" y="3527425"/>
                        <a:ext cx="791308" cy="584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343759"/>
              </p:ext>
            </p:extLst>
          </p:nvPr>
        </p:nvGraphicFramePr>
        <p:xfrm>
          <a:off x="2028825" y="4746626"/>
          <a:ext cx="942975" cy="261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6" name="Equation" r:id="rId7" imgW="787058" imgH="215806" progId="Equation.3">
                  <p:embed/>
                </p:oleObj>
              </mc:Choice>
              <mc:Fallback>
                <p:oleObj name="Equation" r:id="rId7" imgW="787058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4746626"/>
                        <a:ext cx="942975" cy="2613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577354"/>
              </p:ext>
            </p:extLst>
          </p:nvPr>
        </p:nvGraphicFramePr>
        <p:xfrm>
          <a:off x="2133600" y="5280025"/>
          <a:ext cx="730438" cy="328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7" name="Equation" r:id="rId9" imgW="571252" imgH="253890" progId="Equation.3">
                  <p:embed/>
                </p:oleObj>
              </mc:Choice>
              <mc:Fallback>
                <p:oleObj name="Equation" r:id="rId9" imgW="571252" imgH="25389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280025"/>
                        <a:ext cx="730438" cy="328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64760"/>
              </p:ext>
            </p:extLst>
          </p:nvPr>
        </p:nvGraphicFramePr>
        <p:xfrm>
          <a:off x="2165613" y="5784850"/>
          <a:ext cx="1034787" cy="328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8" name="Equation" r:id="rId11" imgW="812447" imgH="253890" progId="Equation.3">
                  <p:embed/>
                </p:oleObj>
              </mc:Choice>
              <mc:Fallback>
                <p:oleObj name="Equation" r:id="rId11" imgW="812447" imgH="2538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613" y="5784850"/>
                        <a:ext cx="1034787" cy="328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69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425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a small change in the right hand side,</a:t>
            </a: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gives,</a:t>
            </a: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Denoting the above set of equations by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hand side vector is found by</a:t>
            </a: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change in the solution vector is found by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23672"/>
            <a:ext cx="8305800" cy="10241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How is the norm related to the conditioning of the matrix</a:t>
            </a:r>
            <a:r>
              <a:rPr lang="en-US" sz="3600" dirty="0" smtClean="0">
                <a:latin typeface="+mj-lt"/>
              </a:rPr>
              <a:t>? (cont.)</a:t>
            </a: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904672"/>
              </p:ext>
            </p:extLst>
          </p:nvPr>
        </p:nvGraphicFramePr>
        <p:xfrm>
          <a:off x="1371600" y="2155825"/>
          <a:ext cx="2428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8" name="Equation" r:id="rId3" imgW="1358310" imgH="393529" progId="Equation.3">
                  <p:embed/>
                </p:oleObj>
              </mc:Choice>
              <mc:Fallback>
                <p:oleObj name="Equation" r:id="rId3" imgW="1358310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55825"/>
                        <a:ext cx="2428875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620040"/>
              </p:ext>
            </p:extLst>
          </p:nvPr>
        </p:nvGraphicFramePr>
        <p:xfrm>
          <a:off x="2590800" y="2999887"/>
          <a:ext cx="1153989" cy="52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9" name="Equation" r:id="rId5" imgW="1002865" imgH="457002" progId="Equation.3">
                  <p:embed/>
                </p:oleObj>
              </mc:Choice>
              <mc:Fallback>
                <p:oleObj name="Equation" r:id="rId5" imgW="1002865" imgH="45700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99887"/>
                        <a:ext cx="1153989" cy="527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050677"/>
              </p:ext>
            </p:extLst>
          </p:nvPr>
        </p:nvGraphicFramePr>
        <p:xfrm>
          <a:off x="2362200" y="4103321"/>
          <a:ext cx="914400" cy="238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0" name="Equation" r:id="rId7" imgW="837836" imgH="215806" progId="Equation.3">
                  <p:embed/>
                </p:oleObj>
              </mc:Choice>
              <mc:Fallback>
                <p:oleObj name="Equation" r:id="rId7" imgW="837836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03321"/>
                        <a:ext cx="914400" cy="2389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403540"/>
              </p:ext>
            </p:extLst>
          </p:nvPr>
        </p:nvGraphicFramePr>
        <p:xfrm>
          <a:off x="2514599" y="4899025"/>
          <a:ext cx="1143001" cy="252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1" name="Equation" r:id="rId9" imgW="990170" imgH="215806" progId="Equation.3">
                  <p:embed/>
                </p:oleObj>
              </mc:Choice>
              <mc:Fallback>
                <p:oleObj name="Equation" r:id="rId9" imgW="990170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599" y="4899025"/>
                        <a:ext cx="1143001" cy="2527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045375"/>
              </p:ext>
            </p:extLst>
          </p:nvPr>
        </p:nvGraphicFramePr>
        <p:xfrm>
          <a:off x="2514601" y="5737226"/>
          <a:ext cx="1143000" cy="2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2" name="Equation" r:id="rId11" imgW="1053643" imgH="215806" progId="Equation.3">
                  <p:embed/>
                </p:oleObj>
              </mc:Choice>
              <mc:Fallback>
                <p:oleObj name="Equation" r:id="rId11" imgW="1053643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5737226"/>
                        <a:ext cx="1143000" cy="236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83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</a:t>
            </a: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23672"/>
            <a:ext cx="8305800" cy="10241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How is the norm related to the conditioning of the matrix</a:t>
            </a:r>
            <a:r>
              <a:rPr lang="en-US" sz="3600" dirty="0" smtClean="0">
                <a:latin typeface="+mj-lt"/>
              </a:rPr>
              <a:t>? (cont.)</a:t>
            </a: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52546"/>
              </p:ext>
            </p:extLst>
          </p:nvPr>
        </p:nvGraphicFramePr>
        <p:xfrm>
          <a:off x="1219200" y="1981200"/>
          <a:ext cx="18113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9" name="Equation" r:id="rId3" imgW="1549400" imgH="457200" progId="Equation.3">
                  <p:embed/>
                </p:oleObj>
              </mc:Choice>
              <mc:Fallback>
                <p:oleObj name="Equation" r:id="rId3" imgW="15494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1811338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780798"/>
              </p:ext>
            </p:extLst>
          </p:nvPr>
        </p:nvGraphicFramePr>
        <p:xfrm>
          <a:off x="1524000" y="2667000"/>
          <a:ext cx="8778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0" name="Equation" r:id="rId5" imgW="749300" imgH="457200" progId="Equation.3">
                  <p:embed/>
                </p:oleObj>
              </mc:Choice>
              <mc:Fallback>
                <p:oleObj name="Equation" r:id="rId5" imgW="7493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877888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802859"/>
              </p:ext>
            </p:extLst>
          </p:nvPr>
        </p:nvGraphicFramePr>
        <p:xfrm>
          <a:off x="1181100" y="3657600"/>
          <a:ext cx="1644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1" name="Equation" r:id="rId7" imgW="1409700" imgH="457200" progId="Equation.3">
                  <p:embed/>
                </p:oleObj>
              </mc:Choice>
              <mc:Fallback>
                <p:oleObj name="Equation" r:id="rId7" imgW="14097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3657600"/>
                        <a:ext cx="164465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261728"/>
              </p:ext>
            </p:extLst>
          </p:nvPr>
        </p:nvGraphicFramePr>
        <p:xfrm>
          <a:off x="1524000" y="4343400"/>
          <a:ext cx="8778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2" name="Equation" r:id="rId9" imgW="749300" imgH="457200" progId="Equation.3">
                  <p:embed/>
                </p:oleObj>
              </mc:Choice>
              <mc:Fallback>
                <p:oleObj name="Equation" r:id="rId9" imgW="7493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43400"/>
                        <a:ext cx="877888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962886"/>
              </p:ext>
            </p:extLst>
          </p:nvPr>
        </p:nvGraphicFramePr>
        <p:xfrm>
          <a:off x="1066800" y="5334000"/>
          <a:ext cx="1066802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3" name="Equation" r:id="rId11" imgW="914400" imgH="254000" progId="Equation.3">
                  <p:embed/>
                </p:oleObj>
              </mc:Choice>
              <mc:Fallback>
                <p:oleObj name="Equation" r:id="rId11" imgW="914400" imgH="254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34000"/>
                        <a:ext cx="1066802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484214"/>
              </p:ext>
            </p:extLst>
          </p:nvPr>
        </p:nvGraphicFramePr>
        <p:xfrm>
          <a:off x="1066800" y="5791200"/>
          <a:ext cx="1066802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24" name="Equation" r:id="rId13" imgW="914400" imgH="254000" progId="Equation.3">
                  <p:embed/>
                </p:oleObj>
              </mc:Choice>
              <mc:Fallback>
                <p:oleObj name="Equation" r:id="rId13" imgW="914400" imgH="254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791200"/>
                        <a:ext cx="1066802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2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relative change in the norm of the solution vector is </a:t>
            </a:r>
          </a:p>
          <a:p>
            <a:pPr marL="119062" indent="0"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relative change in the norm of the right hand side vector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pPr marL="119062" indent="0"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23672"/>
            <a:ext cx="8305800" cy="10241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How is the norm related to the conditioning of the matrix</a:t>
            </a:r>
            <a:r>
              <a:rPr lang="en-US" sz="3600" dirty="0" smtClean="0">
                <a:latin typeface="+mj-lt"/>
              </a:rPr>
              <a:t>? (cont.)</a:t>
            </a: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673133"/>
              </p:ext>
            </p:extLst>
          </p:nvPr>
        </p:nvGraphicFramePr>
        <p:xfrm>
          <a:off x="2133600" y="2406550"/>
          <a:ext cx="1347536" cy="9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8" name="Equation" r:id="rId3" imgW="1003300" imgH="685800" progId="Equation.3">
                  <p:embed/>
                </p:oleObj>
              </mc:Choice>
              <mc:Fallback>
                <p:oleObj name="Equation" r:id="rId3" imgW="100330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406550"/>
                        <a:ext cx="1347536" cy="924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049283"/>
              </p:ext>
            </p:extLst>
          </p:nvPr>
        </p:nvGraphicFramePr>
        <p:xfrm>
          <a:off x="2133600" y="4196849"/>
          <a:ext cx="1758214" cy="962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9" name="Equation" r:id="rId5" imgW="1308100" imgH="711200" progId="Equation.3">
                  <p:embed/>
                </p:oleObj>
              </mc:Choice>
              <mc:Fallback>
                <p:oleObj name="Equation" r:id="rId5" imgW="13081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96849"/>
                        <a:ext cx="1758214" cy="962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27225"/>
                <a:ext cx="8229600" cy="4625975"/>
              </a:xfrm>
            </p:spPr>
            <p:txBody>
              <a:bodyPr/>
              <a:lstStyle/>
              <a:p>
                <a:pPr marL="119062" indent="0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See the small relative change of 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Times New Roman" panose="02020603050405020304" pitchFamily="18" charset="0"/>
                      </a:rPr>
                      <m:t>1.250×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  <a:cs typeface="Times New Roman" panose="020206030504050203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the right hand side vector results in a large relative change in the solution vector as 2.9995. </a:t>
                </a:r>
              </a:p>
              <a:p>
                <a:pPr marL="119062" indent="0">
                  <a:buNone/>
                </a:pPr>
                <a:r>
                  <a:rPr lang="en-US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fact, the ratio between the relative change in the norm of the solution vector and the relative change in the norm of the right hand side vector is</a:t>
                </a:r>
              </a:p>
              <a:p>
                <a:endPara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27225"/>
                <a:ext cx="8229600" cy="4625975"/>
              </a:xfrm>
              <a:blipFill rotWithShape="1">
                <a:blip r:embed="rId3"/>
                <a:stretch>
                  <a:fillRect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23672"/>
            <a:ext cx="8305800" cy="10241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How is the norm related to the conditioning of the matrix</a:t>
            </a:r>
            <a:r>
              <a:rPr lang="en-US" sz="3600" dirty="0" smtClean="0">
                <a:latin typeface="+mj-lt"/>
              </a:rPr>
              <a:t>? (cont.)</a:t>
            </a: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283011"/>
              </p:ext>
            </p:extLst>
          </p:nvPr>
        </p:nvGraphicFramePr>
        <p:xfrm>
          <a:off x="1828800" y="3505200"/>
          <a:ext cx="221456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4" name="Equation" r:id="rId4" imgW="1752600" imgH="495300" progId="Equation.3">
                  <p:embed/>
                </p:oleObj>
              </mc:Choice>
              <mc:Fallback>
                <p:oleObj name="Equation" r:id="rId4" imgW="1752600" imgH="495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5200"/>
                        <a:ext cx="2214562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109408"/>
              </p:ext>
            </p:extLst>
          </p:nvPr>
        </p:nvGraphicFramePr>
        <p:xfrm>
          <a:off x="2895600" y="4419600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5" name="Equation" r:id="rId6" imgW="545626" imgH="177646" progId="Equation.3">
                  <p:embed/>
                </p:oleObj>
              </mc:Choice>
              <mc:Fallback>
                <p:oleObj name="Equation" r:id="rId6" imgW="545626" imgH="17764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419600"/>
                        <a:ext cx="685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7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us now go back to the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well-conditioned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 of equations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Denoting the system of equations by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23672"/>
            <a:ext cx="8305800" cy="10241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How is the norm related to the conditioning of the matrix</a:t>
            </a:r>
            <a:r>
              <a:rPr lang="en-US" sz="3600" dirty="0" smtClean="0">
                <a:latin typeface="+mj-lt"/>
              </a:rPr>
              <a:t>? (cont.)</a:t>
            </a: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418351"/>
              </p:ext>
            </p:extLst>
          </p:nvPr>
        </p:nvGraphicFramePr>
        <p:xfrm>
          <a:off x="1676400" y="2286000"/>
          <a:ext cx="1422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4" name="Equation" r:id="rId3" imgW="1066800" imgH="457200" progId="Equation.3">
                  <p:embed/>
                </p:oleObj>
              </mc:Choice>
              <mc:Fallback>
                <p:oleObj name="Equation" r:id="rId3" imgW="10668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86000"/>
                        <a:ext cx="14224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074381"/>
              </p:ext>
            </p:extLst>
          </p:nvPr>
        </p:nvGraphicFramePr>
        <p:xfrm>
          <a:off x="2276475" y="3581400"/>
          <a:ext cx="825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5" name="Equation" r:id="rId5" imgW="622300" imgH="457200" progId="Equation.3">
                  <p:embed/>
                </p:oleObj>
              </mc:Choice>
              <mc:Fallback>
                <p:oleObj name="Equation" r:id="rId5" imgW="6223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3581400"/>
                        <a:ext cx="8255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640084"/>
              </p:ext>
            </p:extLst>
          </p:nvPr>
        </p:nvGraphicFramePr>
        <p:xfrm>
          <a:off x="2124075" y="5108576"/>
          <a:ext cx="923925" cy="262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6" name="Equation" r:id="rId7" imgW="774364" imgH="215806" progId="Equation.3">
                  <p:embed/>
                </p:oleObj>
              </mc:Choice>
              <mc:Fallback>
                <p:oleObj name="Equation" r:id="rId7" imgW="774364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108576"/>
                        <a:ext cx="923925" cy="262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330778"/>
              </p:ext>
            </p:extLst>
          </p:nvPr>
        </p:nvGraphicFramePr>
        <p:xfrm>
          <a:off x="2209800" y="5629276"/>
          <a:ext cx="762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7" name="Equation" r:id="rId9" imgW="571252" imgH="253890" progId="Equation.3">
                  <p:embed/>
                </p:oleObj>
              </mc:Choice>
              <mc:Fallback>
                <p:oleObj name="Equation" r:id="rId9" imgW="571252" imgH="25389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629276"/>
                        <a:ext cx="762000" cy="342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629251"/>
              </p:ext>
            </p:extLst>
          </p:nvPr>
        </p:nvGraphicFramePr>
        <p:xfrm>
          <a:off x="2276475" y="6134101"/>
          <a:ext cx="72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8" name="Equation" r:id="rId11" imgW="545626" imgH="253780" progId="Equation.3">
                  <p:embed/>
                </p:oleObj>
              </mc:Choice>
              <mc:Fallback>
                <p:oleObj name="Equation" r:id="rId11" imgW="545626" imgH="2537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6134101"/>
                        <a:ext cx="723900" cy="342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99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8077200" cy="21336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Adequacy of Solutions</a:t>
            </a:r>
          </a:p>
        </p:txBody>
      </p:sp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2286000" y="5410200"/>
            <a:ext cx="419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Pct val="80000"/>
            </a:pPr>
            <a:r>
              <a:rPr lang="en-US" altLang="en-US" dirty="0">
                <a:solidFill>
                  <a:schemeClr val="bg1"/>
                </a:solidFill>
                <a:latin typeface="Corbel" pitchFamily="34" charset="0"/>
                <a:hlinkClick r:id="rId3"/>
              </a:rPr>
              <a:t>http://nm.MathForCollege.com</a:t>
            </a:r>
            <a:endParaRPr lang="en-US" altLang="en-US" dirty="0">
              <a:solidFill>
                <a:schemeClr val="bg1"/>
              </a:solidFill>
              <a:latin typeface="Corbel" pitchFamily="34" charset="0"/>
            </a:endParaRP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a small change in the right hand side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Denoting the above set of equations by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change in the right hand side vector is then found by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How is the norm related to the conditioning of the matrix</a:t>
            </a:r>
            <a:r>
              <a:rPr lang="en-US" sz="3600" dirty="0" smtClean="0">
                <a:latin typeface="+mj-lt"/>
              </a:rPr>
              <a:t>? (cont.)</a:t>
            </a: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038773"/>
              </p:ext>
            </p:extLst>
          </p:nvPr>
        </p:nvGraphicFramePr>
        <p:xfrm>
          <a:off x="1447800" y="2286000"/>
          <a:ext cx="176530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3" name="Equation" r:id="rId3" imgW="1320800" imgH="457200" progId="Equation.3">
                  <p:embed/>
                </p:oleObj>
              </mc:Choice>
              <mc:Fallback>
                <p:oleObj name="Equation" r:id="rId3" imgW="13208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1765301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819710"/>
              </p:ext>
            </p:extLst>
          </p:nvPr>
        </p:nvGraphicFramePr>
        <p:xfrm>
          <a:off x="2032000" y="3276600"/>
          <a:ext cx="1168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4" name="Equation" r:id="rId5" imgW="876300" imgH="457200" progId="Equation.3">
                  <p:embed/>
                </p:oleObj>
              </mc:Choice>
              <mc:Fallback>
                <p:oleObj name="Equation" r:id="rId5" imgW="8763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276600"/>
                        <a:ext cx="11684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980985"/>
              </p:ext>
            </p:extLst>
          </p:nvPr>
        </p:nvGraphicFramePr>
        <p:xfrm>
          <a:off x="1828800" y="4495800"/>
          <a:ext cx="1079503" cy="292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5" name="Equation" r:id="rId7" imgW="812447" imgH="215806" progId="Equation.3">
                  <p:embed/>
                </p:oleObj>
              </mc:Choice>
              <mc:Fallback>
                <p:oleObj name="Equation" r:id="rId7" imgW="812447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1079503" cy="2921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009806"/>
              </p:ext>
            </p:extLst>
          </p:nvPr>
        </p:nvGraphicFramePr>
        <p:xfrm>
          <a:off x="1955796" y="5410200"/>
          <a:ext cx="1320804" cy="292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6" name="Equation" r:id="rId9" imgW="990170" imgH="215806" progId="Equation.3">
                  <p:embed/>
                </p:oleObj>
              </mc:Choice>
              <mc:Fallback>
                <p:oleObj name="Equation" r:id="rId9" imgW="990170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796" y="5410200"/>
                        <a:ext cx="1320804" cy="2921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3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change in the solution vector is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How is the norm related to the conditioning of the matrix</a:t>
            </a:r>
            <a:r>
              <a:rPr lang="en-US" sz="3600" dirty="0" smtClean="0">
                <a:latin typeface="+mj-lt"/>
              </a:rPr>
              <a:t>? (cont.)</a:t>
            </a: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443382"/>
              </p:ext>
            </p:extLst>
          </p:nvPr>
        </p:nvGraphicFramePr>
        <p:xfrm>
          <a:off x="1371601" y="2286000"/>
          <a:ext cx="1470991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2" name="Equation" r:id="rId3" imgW="1053643" imgH="215806" progId="Equation.3">
                  <p:embed/>
                </p:oleObj>
              </mc:Choice>
              <mc:Fallback>
                <p:oleObj name="Equation" r:id="rId3" imgW="1053643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1" y="2286000"/>
                        <a:ext cx="1470991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615838"/>
              </p:ext>
            </p:extLst>
          </p:nvPr>
        </p:nvGraphicFramePr>
        <p:xfrm>
          <a:off x="1398105" y="2971800"/>
          <a:ext cx="1802295" cy="6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3" name="Equation" r:id="rId5" imgW="1295400" imgH="457200" progId="Equation.3">
                  <p:embed/>
                </p:oleObj>
              </mc:Choice>
              <mc:Fallback>
                <p:oleObj name="Equation" r:id="rId5" imgW="12954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105" y="2971800"/>
                        <a:ext cx="1802295" cy="6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724807"/>
              </p:ext>
            </p:extLst>
          </p:nvPr>
        </p:nvGraphicFramePr>
        <p:xfrm>
          <a:off x="1855306" y="3783496"/>
          <a:ext cx="887895" cy="6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4" name="Equation" r:id="rId7" imgW="634725" imgH="457002" progId="Equation.3">
                  <p:embed/>
                </p:oleObj>
              </mc:Choice>
              <mc:Fallback>
                <p:oleObj name="Equation" r:id="rId7" imgW="634725" imgH="45700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306" y="3783496"/>
                        <a:ext cx="887895" cy="6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898059"/>
              </p:ext>
            </p:extLst>
          </p:nvPr>
        </p:nvGraphicFramePr>
        <p:xfrm>
          <a:off x="1447800" y="4774096"/>
          <a:ext cx="1802295" cy="6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5" name="Equation" r:id="rId9" imgW="1295400" imgH="457200" progId="Equation.3">
                  <p:embed/>
                </p:oleObj>
              </mc:Choice>
              <mc:Fallback>
                <p:oleObj name="Equation" r:id="rId9" imgW="12954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774096"/>
                        <a:ext cx="1802295" cy="6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16287"/>
              </p:ext>
            </p:extLst>
          </p:nvPr>
        </p:nvGraphicFramePr>
        <p:xfrm>
          <a:off x="1924880" y="5612296"/>
          <a:ext cx="1046921" cy="6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6" name="Equation" r:id="rId11" imgW="749300" imgH="457200" progId="Equation.3">
                  <p:embed/>
                </p:oleObj>
              </mc:Choice>
              <mc:Fallback>
                <p:oleObj name="Equation" r:id="rId11" imgW="7493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880" y="5612296"/>
                        <a:ext cx="1046921" cy="6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62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relative change in the norm of solution vector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/>
              <a:t>The relative change in the norm of the right hand side vector is</a:t>
            </a:r>
          </a:p>
          <a:p>
            <a:pPr marL="119062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How is the norm related to the conditioning of the matrix</a:t>
            </a:r>
            <a:r>
              <a:rPr lang="en-US" sz="3600" dirty="0" smtClean="0">
                <a:latin typeface="+mj-lt"/>
              </a:rPr>
              <a:t>? (cont.)</a:t>
            </a: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75050"/>
              </p:ext>
            </p:extLst>
          </p:nvPr>
        </p:nvGraphicFramePr>
        <p:xfrm>
          <a:off x="1143000" y="2057400"/>
          <a:ext cx="1113693" cy="316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5" name="Equation" r:id="rId3" imgW="901309" imgH="253890" progId="Equation.3">
                  <p:embed/>
                </p:oleObj>
              </mc:Choice>
              <mc:Fallback>
                <p:oleObj name="Equation" r:id="rId3" imgW="901309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1113693" cy="3165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739059"/>
              </p:ext>
            </p:extLst>
          </p:nvPr>
        </p:nvGraphicFramePr>
        <p:xfrm>
          <a:off x="1143000" y="2514600"/>
          <a:ext cx="1113693" cy="316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6" name="Equation" r:id="rId5" imgW="901309" imgH="253890" progId="Equation.3">
                  <p:embed/>
                </p:oleObj>
              </mc:Choice>
              <mc:Fallback>
                <p:oleObj name="Equation" r:id="rId5" imgW="901309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1113693" cy="3165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359928"/>
              </p:ext>
            </p:extLst>
          </p:nvPr>
        </p:nvGraphicFramePr>
        <p:xfrm>
          <a:off x="1143000" y="3276600"/>
          <a:ext cx="120747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7" name="Equation" r:id="rId7" imgW="977476" imgH="495085" progId="Equation.3">
                  <p:embed/>
                </p:oleObj>
              </mc:Choice>
              <mc:Fallback>
                <p:oleObj name="Equation" r:id="rId7" imgW="977476" imgH="49508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1207477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572727"/>
              </p:ext>
            </p:extLst>
          </p:nvPr>
        </p:nvGraphicFramePr>
        <p:xfrm>
          <a:off x="1688123" y="3944815"/>
          <a:ext cx="750277" cy="246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8" name="Equation" r:id="rId9" imgW="609336" imgH="203112" progId="Equation.3">
                  <p:embed/>
                </p:oleObj>
              </mc:Choice>
              <mc:Fallback>
                <p:oleObj name="Equation" r:id="rId9" imgW="609336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123" y="3944815"/>
                        <a:ext cx="750277" cy="246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992746"/>
              </p:ext>
            </p:extLst>
          </p:nvPr>
        </p:nvGraphicFramePr>
        <p:xfrm>
          <a:off x="1178169" y="4648200"/>
          <a:ext cx="1184031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9" name="Equation" r:id="rId11" imgW="964781" imgH="495085" progId="Equation.3">
                  <p:embed/>
                </p:oleObj>
              </mc:Choice>
              <mc:Fallback>
                <p:oleObj name="Equation" r:id="rId11" imgW="964781" imgH="49508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8169" y="4648200"/>
                        <a:ext cx="1184031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278054"/>
              </p:ext>
            </p:extLst>
          </p:nvPr>
        </p:nvGraphicFramePr>
        <p:xfrm>
          <a:off x="1752600" y="5410200"/>
          <a:ext cx="1066800" cy="246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0" name="Equation" r:id="rId13" imgW="863225" imgH="203112" progId="Equation.3">
                  <p:embed/>
                </p:oleObj>
              </mc:Choice>
              <mc:Fallback>
                <p:oleObj name="Equation" r:id="rId13" imgW="863225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10200"/>
                        <a:ext cx="1066800" cy="2461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0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225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the small relative change the right hand side vector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results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small relative change in the solution vector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fact, the ratio between the relative change in the norm of the solution vector and the relative change in the norm of the right hand side vector is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5272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How is the norm related to the conditioning of the matrix</a:t>
            </a:r>
            <a:r>
              <a:rPr lang="en-US" sz="3600" dirty="0" smtClean="0">
                <a:latin typeface="+mj-lt"/>
              </a:rPr>
              <a:t>? (cont.)</a:t>
            </a: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138444"/>
              </p:ext>
            </p:extLst>
          </p:nvPr>
        </p:nvGraphicFramePr>
        <p:xfrm>
          <a:off x="6019800" y="2033968"/>
          <a:ext cx="914400" cy="243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5" name="Equation" r:id="rId3" imgW="748975" imgH="203112" progId="Equation.3">
                  <p:embed/>
                </p:oleObj>
              </mc:Choice>
              <mc:Fallback>
                <p:oleObj name="Equation" r:id="rId3" imgW="748975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033968"/>
                        <a:ext cx="914400" cy="2430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942327"/>
              </p:ext>
            </p:extLst>
          </p:nvPr>
        </p:nvGraphicFramePr>
        <p:xfrm>
          <a:off x="4876799" y="2291143"/>
          <a:ext cx="609601" cy="25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6" name="Equation" r:id="rId5" imgW="482391" imgH="203112" progId="Equation.3">
                  <p:embed/>
                </p:oleObj>
              </mc:Choice>
              <mc:Fallback>
                <p:oleObj name="Equation" r:id="rId5" imgW="482391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799" y="2291143"/>
                        <a:ext cx="609601" cy="25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7438"/>
              </p:ext>
            </p:extLst>
          </p:nvPr>
        </p:nvGraphicFramePr>
        <p:xfrm>
          <a:off x="2285999" y="3581400"/>
          <a:ext cx="2133601" cy="631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7" name="Equation" r:id="rId7" imgW="1841500" imgH="533400" progId="Equation.3">
                  <p:embed/>
                </p:oleObj>
              </mc:Choice>
              <mc:Fallback>
                <p:oleObj name="Equation" r:id="rId7" imgW="1841500" imgH="533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3581400"/>
                        <a:ext cx="2133601" cy="6317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530261"/>
              </p:ext>
            </p:extLst>
          </p:nvPr>
        </p:nvGraphicFramePr>
        <p:xfrm>
          <a:off x="3276600" y="4505865"/>
          <a:ext cx="441023" cy="226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8" name="Equation" r:id="rId9" imgW="355138" imgH="177569" progId="Equation.3">
                  <p:embed/>
                </p:oleObj>
              </mc:Choice>
              <mc:Fallback>
                <p:oleObj name="Equation" r:id="rId9" imgW="355138" imgH="17756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05865"/>
                        <a:ext cx="441023" cy="2264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53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Properties of norms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some properties of norms?</a:t>
            </a:r>
          </a:p>
          <a:p>
            <a:pPr marL="461962" indent="-342900">
              <a:buFont typeface="+mj-lt"/>
              <a:buAutoNum type="arabicPeriod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2" indent="-3429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matrix      ,</a:t>
            </a:r>
          </a:p>
          <a:p>
            <a:pPr marL="461962" indent="-3429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matrix       and a scalar k, </a:t>
            </a:r>
          </a:p>
          <a:p>
            <a:pPr marL="461962" indent="-3429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two matrices       and       of same order,</a:t>
            </a:r>
          </a:p>
          <a:p>
            <a:pPr marL="461962" indent="-342900">
              <a:buFont typeface="+mj-lt"/>
              <a:buAutoNum type="arabi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two matrices        and        that can be multiplied as           ,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713612"/>
              </p:ext>
            </p:extLst>
          </p:nvPr>
        </p:nvGraphicFramePr>
        <p:xfrm>
          <a:off x="2088383" y="2438399"/>
          <a:ext cx="350017" cy="294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5" name="Equation" r:id="rId3" imgW="241195" imgH="203112" progId="Equation.3">
                  <p:embed/>
                </p:oleObj>
              </mc:Choice>
              <mc:Fallback>
                <p:oleObj name="Equation" r:id="rId3" imgW="241195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8383" y="2438399"/>
                        <a:ext cx="350017" cy="294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994352"/>
              </p:ext>
            </p:extLst>
          </p:nvPr>
        </p:nvGraphicFramePr>
        <p:xfrm>
          <a:off x="2514600" y="2438400"/>
          <a:ext cx="511277" cy="287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6" name="Equation" r:id="rId5" imgW="457002" imgH="253890" progId="Equation.3">
                  <p:embed/>
                </p:oleObj>
              </mc:Choice>
              <mc:Fallback>
                <p:oleObj name="Equation" r:id="rId5" imgW="457002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438400"/>
                        <a:ext cx="511277" cy="2875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47594"/>
              </p:ext>
            </p:extLst>
          </p:nvPr>
        </p:nvGraphicFramePr>
        <p:xfrm>
          <a:off x="2095910" y="2719542"/>
          <a:ext cx="342490" cy="287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7" name="Equation" r:id="rId7" imgW="241195" imgH="203112" progId="Equation.3">
                  <p:embed/>
                </p:oleObj>
              </mc:Choice>
              <mc:Fallback>
                <p:oleObj name="Equation" r:id="rId7" imgW="241195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910" y="2719542"/>
                        <a:ext cx="342490" cy="287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242810"/>
              </p:ext>
            </p:extLst>
          </p:nvPr>
        </p:nvGraphicFramePr>
        <p:xfrm>
          <a:off x="3882923" y="2684207"/>
          <a:ext cx="841477" cy="287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8" name="Equation" r:id="rId8" imgW="748975" imgH="253890" progId="Equation.3">
                  <p:embed/>
                </p:oleObj>
              </mc:Choice>
              <mc:Fallback>
                <p:oleObj name="Equation" r:id="rId8" imgW="748975" imgH="25389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2923" y="2684207"/>
                        <a:ext cx="841477" cy="2875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675999"/>
              </p:ext>
            </p:extLst>
          </p:nvPr>
        </p:nvGraphicFramePr>
        <p:xfrm>
          <a:off x="2553110" y="2971800"/>
          <a:ext cx="342490" cy="287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9" name="Equation" r:id="rId10" imgW="241195" imgH="203112" progId="Equation.3">
                  <p:embed/>
                </p:oleObj>
              </mc:Choice>
              <mc:Fallback>
                <p:oleObj name="Equation" r:id="rId10" imgW="241195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3110" y="2971800"/>
                        <a:ext cx="342490" cy="287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832722"/>
              </p:ext>
            </p:extLst>
          </p:nvPr>
        </p:nvGraphicFramePr>
        <p:xfrm>
          <a:off x="3315110" y="2971800"/>
          <a:ext cx="342490" cy="287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0" name="Equation" r:id="rId11" imgW="241195" imgH="203112" progId="Equation.3">
                  <p:embed/>
                </p:oleObj>
              </mc:Choice>
              <mc:Fallback>
                <p:oleObj name="Equation" r:id="rId11" imgW="241195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110" y="2971800"/>
                        <a:ext cx="342490" cy="2876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328713"/>
              </p:ext>
            </p:extLst>
          </p:nvPr>
        </p:nvGraphicFramePr>
        <p:xfrm>
          <a:off x="4970206" y="2971800"/>
          <a:ext cx="1278194" cy="287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1" name="Equation" r:id="rId13" imgW="1143000" imgH="254000" progId="Equation.3">
                  <p:embed/>
                </p:oleObj>
              </mc:Choice>
              <mc:Fallback>
                <p:oleObj name="Equation" r:id="rId13" imgW="1143000" imgH="254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206" y="2971800"/>
                        <a:ext cx="1278194" cy="2875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787280"/>
              </p:ext>
            </p:extLst>
          </p:nvPr>
        </p:nvGraphicFramePr>
        <p:xfrm>
          <a:off x="2590800" y="3252942"/>
          <a:ext cx="342490" cy="287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2" name="Equation" r:id="rId15" imgW="241195" imgH="203112" progId="Equation.3">
                  <p:embed/>
                </p:oleObj>
              </mc:Choice>
              <mc:Fallback>
                <p:oleObj name="Equation" r:id="rId15" imgW="241195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252942"/>
                        <a:ext cx="342490" cy="287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388368"/>
              </p:ext>
            </p:extLst>
          </p:nvPr>
        </p:nvGraphicFramePr>
        <p:xfrm>
          <a:off x="3391310" y="3252942"/>
          <a:ext cx="342490" cy="287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3" name="Equation" r:id="rId16" imgW="241195" imgH="203112" progId="Equation.3">
                  <p:embed/>
                </p:oleObj>
              </mc:Choice>
              <mc:Fallback>
                <p:oleObj name="Equation" r:id="rId16" imgW="241195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310" y="3252942"/>
                        <a:ext cx="342490" cy="2876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933660"/>
              </p:ext>
            </p:extLst>
          </p:nvPr>
        </p:nvGraphicFramePr>
        <p:xfrm>
          <a:off x="6032049" y="3276600"/>
          <a:ext cx="564578" cy="252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4" name="Equation" r:id="rId17" imgW="444307" imgH="203112" progId="Equation.3">
                  <p:embed/>
                </p:oleObj>
              </mc:Choice>
              <mc:Fallback>
                <p:oleObj name="Equation" r:id="rId17" imgW="444307" imgH="203112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049" y="3276600"/>
                        <a:ext cx="564578" cy="2522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432000"/>
              </p:ext>
            </p:extLst>
          </p:nvPr>
        </p:nvGraphicFramePr>
        <p:xfrm>
          <a:off x="6705600" y="3246182"/>
          <a:ext cx="990600" cy="287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5" name="Equation" r:id="rId19" imgW="888614" imgH="253890" progId="Equation.3">
                  <p:embed/>
                </p:oleObj>
              </mc:Choice>
              <mc:Fallback>
                <p:oleObj name="Equation" r:id="rId19" imgW="888614" imgH="25389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246182"/>
                        <a:ext cx="990600" cy="2875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812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225"/>
            <a:ext cx="79248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 general relationship that exists between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and               or between               and             ? If so, it could help us identify well-conditioned and ill conditioned system of equations. </a:t>
            </a:r>
          </a:p>
          <a:p>
            <a:pPr marL="119062" indent="0">
              <a:buNone/>
            </a:pP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such a relationship, will it help us quantify the conditioning of the matrix?   That is, will it tell us how many significant digits we could trust in the solution of a system of simultaneous linear equations?</a:t>
            </a:r>
          </a:p>
          <a:p>
            <a:pPr marL="119062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lt"/>
              </a:rPr>
              <a:t>Identifying well-conditioned and ill conditioned system of equations</a:t>
            </a:r>
            <a:endParaRPr lang="en-US" sz="3600" dirty="0"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600555"/>
              </p:ext>
            </p:extLst>
          </p:nvPr>
        </p:nvGraphicFramePr>
        <p:xfrm>
          <a:off x="5486400" y="2020662"/>
          <a:ext cx="707571" cy="293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9" name="Equation" r:id="rId3" imgW="622030" imgH="253890" progId="Equation.3">
                  <p:embed/>
                </p:oleObj>
              </mc:Choice>
              <mc:Fallback>
                <p:oleObj name="Equation" r:id="rId3" imgW="622030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020662"/>
                        <a:ext cx="707571" cy="293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04450"/>
              </p:ext>
            </p:extLst>
          </p:nvPr>
        </p:nvGraphicFramePr>
        <p:xfrm>
          <a:off x="6705600" y="2020662"/>
          <a:ext cx="685800" cy="293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0" name="Equation" r:id="rId5" imgW="596641" imgH="253890" progId="Equation.3">
                  <p:embed/>
                </p:oleObj>
              </mc:Choice>
              <mc:Fallback>
                <p:oleObj name="Equation" r:id="rId5" imgW="596641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020662"/>
                        <a:ext cx="685800" cy="293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194470"/>
              </p:ext>
            </p:extLst>
          </p:nvPr>
        </p:nvGraphicFramePr>
        <p:xfrm>
          <a:off x="1502229" y="2296886"/>
          <a:ext cx="707571" cy="293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1" name="Equation" r:id="rId7" imgW="622030" imgH="253890" progId="Equation.3">
                  <p:embed/>
                </p:oleObj>
              </mc:Choice>
              <mc:Fallback>
                <p:oleObj name="Equation" r:id="rId7" imgW="622030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229" y="2296886"/>
                        <a:ext cx="707571" cy="293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150304"/>
              </p:ext>
            </p:extLst>
          </p:nvPr>
        </p:nvGraphicFramePr>
        <p:xfrm>
          <a:off x="2699657" y="2296886"/>
          <a:ext cx="653143" cy="293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2" name="Equation" r:id="rId9" imgW="571252" imgH="253890" progId="Equation.3">
                  <p:embed/>
                </p:oleObj>
              </mc:Choice>
              <mc:Fallback>
                <p:oleObj name="Equation" r:id="rId9" imgW="571252" imgH="25389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657" y="2296886"/>
                        <a:ext cx="653143" cy="293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060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relationship that exists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 between</a:t>
            </a: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hese relationships are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454182"/>
              </p:ext>
            </p:extLst>
          </p:nvPr>
        </p:nvGraphicFramePr>
        <p:xfrm>
          <a:off x="1676400" y="2438400"/>
          <a:ext cx="138559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6" name="Equation" r:id="rId3" imgW="939800" imgH="469900" progId="Equation.3">
                  <p:embed/>
                </p:oleObj>
              </mc:Choice>
              <mc:Fallback>
                <p:oleObj name="Equation" r:id="rId3" imgW="9398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438400"/>
                        <a:ext cx="1385596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083137"/>
              </p:ext>
            </p:extLst>
          </p:nvPr>
        </p:nvGraphicFramePr>
        <p:xfrm>
          <a:off x="1704392" y="3657600"/>
          <a:ext cx="134360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7" name="Equation" r:id="rId5" imgW="914400" imgH="469900" progId="Equation.3">
                  <p:embed/>
                </p:oleObj>
              </mc:Choice>
              <mc:Fallback>
                <p:oleObj name="Equation" r:id="rId5" imgW="9144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392" y="3657600"/>
                        <a:ext cx="1343608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978629"/>
              </p:ext>
            </p:extLst>
          </p:nvPr>
        </p:nvGraphicFramePr>
        <p:xfrm>
          <a:off x="1676399" y="5077408"/>
          <a:ext cx="2407299" cy="713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8" name="Equation" r:id="rId7" imgW="1637589" imgH="482391" progId="Equation.3">
                  <p:embed/>
                </p:oleObj>
              </mc:Choice>
              <mc:Fallback>
                <p:oleObj name="Equation" r:id="rId7" imgW="1637589" imgH="4823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399" y="5077408"/>
                        <a:ext cx="2407299" cy="7137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lt"/>
              </a:rPr>
              <a:t>Identifying well-conditioned and ill conditioned system of </a:t>
            </a:r>
            <a:r>
              <a:rPr lang="en-US" sz="3600" dirty="0" smtClean="0">
                <a:latin typeface="+mj-lt"/>
              </a:rPr>
              <a:t>equations (cont.)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50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two inequalities show that the relative change in the norm of the right hand side vector or the coefficient matrix can be amplified by as much as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.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number               is called the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number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matrix and coupled with the machine epsilon, we can quantify the accuracy of the solution of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j-lt"/>
              </a:rPr>
              <a:t>Identifying well-conditioned and ill conditioned system of </a:t>
            </a:r>
            <a:r>
              <a:rPr lang="en-US" sz="3600" dirty="0" smtClean="0">
                <a:latin typeface="+mj-lt"/>
              </a:rPr>
              <a:t>equations (cont.)</a:t>
            </a:r>
            <a:endParaRPr lang="en-US" sz="3600" dirty="0"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586866"/>
              </p:ext>
            </p:extLst>
          </p:nvPr>
        </p:nvGraphicFramePr>
        <p:xfrm>
          <a:off x="2105608" y="2416175"/>
          <a:ext cx="170439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3" name="Equation" r:id="rId3" imgW="1308100" imgH="469900" progId="Equation.3">
                  <p:embed/>
                </p:oleObj>
              </mc:Choice>
              <mc:Fallback>
                <p:oleObj name="Equation" r:id="rId3" imgW="13081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608" y="2416175"/>
                        <a:ext cx="1704392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543139"/>
              </p:ext>
            </p:extLst>
          </p:nvPr>
        </p:nvGraphicFramePr>
        <p:xfrm>
          <a:off x="6858000" y="3459567"/>
          <a:ext cx="609600" cy="299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4" name="Equation" r:id="rId5" imgW="558800" imgH="279400" progId="Equation.3">
                  <p:embed/>
                </p:oleObj>
              </mc:Choice>
              <mc:Fallback>
                <p:oleObj name="Equation" r:id="rId5" imgW="5588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459567"/>
                        <a:ext cx="609600" cy="2996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828882"/>
              </p:ext>
            </p:extLst>
          </p:nvPr>
        </p:nvGraphicFramePr>
        <p:xfrm>
          <a:off x="1905000" y="3992967"/>
          <a:ext cx="609600" cy="299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5" name="Equation" r:id="rId7" imgW="558800" imgH="279400" progId="Equation.3">
                  <p:embed/>
                </p:oleObj>
              </mc:Choice>
              <mc:Fallback>
                <p:oleObj name="Equation" r:id="rId7" imgW="5588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992967"/>
                        <a:ext cx="609600" cy="2996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046242"/>
              </p:ext>
            </p:extLst>
          </p:nvPr>
        </p:nvGraphicFramePr>
        <p:xfrm>
          <a:off x="7010400" y="4321175"/>
          <a:ext cx="909234" cy="216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6" name="Equation" r:id="rId9" imgW="837836" imgH="203112" progId="Equation.3">
                  <p:embed/>
                </p:oleObj>
              </mc:Choice>
              <mc:Fallback>
                <p:oleObj name="Equation" r:id="rId9" imgW="837836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321175"/>
                        <a:ext cx="909234" cy="216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33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Proof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Proof for</a:t>
            </a:r>
          </a:p>
          <a:p>
            <a:pPr marL="119062" indent="0">
              <a:buNone/>
            </a:pP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9062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(1)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       is changed to        the         will change to          such that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(2)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253983"/>
              </p:ext>
            </p:extLst>
          </p:nvPr>
        </p:nvGraphicFramePr>
        <p:xfrm>
          <a:off x="1600200" y="1883654"/>
          <a:ext cx="1219200" cy="290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2" name="Equation" r:id="rId3" imgW="837836" imgH="203112" progId="Equation.3">
                  <p:embed/>
                </p:oleObj>
              </mc:Choice>
              <mc:Fallback>
                <p:oleObj name="Equation" r:id="rId3" imgW="837836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83654"/>
                        <a:ext cx="1219200" cy="2909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553598"/>
              </p:ext>
            </p:extLst>
          </p:nvPr>
        </p:nvGraphicFramePr>
        <p:xfrm>
          <a:off x="1767095" y="2621860"/>
          <a:ext cx="2195305" cy="654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3" name="Equation" r:id="rId5" imgW="1625600" imgH="482600" progId="Equation.3">
                  <p:embed/>
                </p:oleObj>
              </mc:Choice>
              <mc:Fallback>
                <p:oleObj name="Equation" r:id="rId5" imgW="16256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7095" y="2621860"/>
                        <a:ext cx="2195305" cy="6547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941947"/>
              </p:ext>
            </p:extLst>
          </p:nvPr>
        </p:nvGraphicFramePr>
        <p:xfrm>
          <a:off x="1981200" y="4038600"/>
          <a:ext cx="1065558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4" name="Equation" r:id="rId7" imgW="787058" imgH="215806" progId="Equation.3">
                  <p:embed/>
                </p:oleObj>
              </mc:Choice>
              <mc:Fallback>
                <p:oleObj name="Equation" r:id="rId7" imgW="787058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8600"/>
                        <a:ext cx="1065558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58989"/>
              </p:ext>
            </p:extLst>
          </p:nvPr>
        </p:nvGraphicFramePr>
        <p:xfrm>
          <a:off x="1066800" y="4632960"/>
          <a:ext cx="381000" cy="32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5" name="Equation" r:id="rId9" imgW="241195" imgH="203112" progId="Equation.3">
                  <p:embed/>
                </p:oleObj>
              </mc:Choice>
              <mc:Fallback>
                <p:oleObj name="Equation" r:id="rId9" imgW="241195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632960"/>
                        <a:ext cx="381000" cy="32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332623"/>
              </p:ext>
            </p:extLst>
          </p:nvPr>
        </p:nvGraphicFramePr>
        <p:xfrm>
          <a:off x="2716695" y="4648199"/>
          <a:ext cx="407505" cy="304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6" name="Equation" r:id="rId11" imgW="241091" imgH="215713" progId="Equation.3">
                  <p:embed/>
                </p:oleObj>
              </mc:Choice>
              <mc:Fallback>
                <p:oleObj name="Equation" r:id="rId11" imgW="241091" imgH="2157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695" y="4648199"/>
                        <a:ext cx="407505" cy="304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255755"/>
              </p:ext>
            </p:extLst>
          </p:nvPr>
        </p:nvGraphicFramePr>
        <p:xfrm>
          <a:off x="3556000" y="4648199"/>
          <a:ext cx="330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7" name="Equation" r:id="rId13" imgW="266469" imgH="203024" progId="Equation.3">
                  <p:embed/>
                </p:oleObj>
              </mc:Choice>
              <mc:Fallback>
                <p:oleObj name="Equation" r:id="rId13" imgW="266469" imgH="203024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4648199"/>
                        <a:ext cx="3302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216267"/>
              </p:ext>
            </p:extLst>
          </p:nvPr>
        </p:nvGraphicFramePr>
        <p:xfrm>
          <a:off x="5342697" y="4648199"/>
          <a:ext cx="372303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8" name="Equation" r:id="rId15" imgW="279279" imgH="215806" progId="Equation.3">
                  <p:embed/>
                </p:oleObj>
              </mc:Choice>
              <mc:Fallback>
                <p:oleObj name="Equation" r:id="rId15" imgW="279279" imgH="21580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2697" y="4648199"/>
                        <a:ext cx="372303" cy="29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004534"/>
              </p:ext>
            </p:extLst>
          </p:nvPr>
        </p:nvGraphicFramePr>
        <p:xfrm>
          <a:off x="1981200" y="5187661"/>
          <a:ext cx="1143001" cy="298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9" name="Equation" r:id="rId17" imgW="837836" imgH="215806" progId="Equation.3">
                  <p:embed/>
                </p:oleObj>
              </mc:Choice>
              <mc:Fallback>
                <p:oleObj name="Equation" r:id="rId17" imgW="837836" imgH="21580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87661"/>
                        <a:ext cx="1143001" cy="2987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90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Equations (1) and (2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Denoting  change in         and         matrices as          and          , respectively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 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Proof (cont.)</a:t>
            </a:r>
            <a:endParaRPr lang="en-US" dirty="0">
              <a:latin typeface="+mj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491539"/>
              </p:ext>
            </p:extLst>
          </p:nvPr>
        </p:nvGraphicFramePr>
        <p:xfrm>
          <a:off x="1066800" y="2362200"/>
          <a:ext cx="1447799" cy="297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9" name="Equation" r:id="rId3" imgW="1066337" imgH="215806" progId="Equation.3">
                  <p:embed/>
                </p:oleObj>
              </mc:Choice>
              <mc:Fallback>
                <p:oleObj name="Equation" r:id="rId3" imgW="1066337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1447799" cy="2973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318263"/>
              </p:ext>
            </p:extLst>
          </p:nvPr>
        </p:nvGraphicFramePr>
        <p:xfrm>
          <a:off x="2556782" y="2971800"/>
          <a:ext cx="338817" cy="284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0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6782" y="2971800"/>
                        <a:ext cx="338817" cy="284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929300"/>
              </p:ext>
            </p:extLst>
          </p:nvPr>
        </p:nvGraphicFramePr>
        <p:xfrm>
          <a:off x="3392424" y="2991994"/>
          <a:ext cx="341376" cy="25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1" name="Equation" r:id="rId7" imgW="266469" imgH="203024" progId="Equation.3">
                  <p:embed/>
                </p:oleObj>
              </mc:Choice>
              <mc:Fallback>
                <p:oleObj name="Equation" r:id="rId7" imgW="266469" imgH="2030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24" y="2991994"/>
                        <a:ext cx="341376" cy="256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013574"/>
              </p:ext>
            </p:extLst>
          </p:nvPr>
        </p:nvGraphicFramePr>
        <p:xfrm>
          <a:off x="4953000" y="2986660"/>
          <a:ext cx="390144" cy="280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2" name="Equation" r:id="rId9" imgW="304536" imgH="215713" progId="Equation.3">
                  <p:embed/>
                </p:oleObj>
              </mc:Choice>
              <mc:Fallback>
                <p:oleObj name="Equation" r:id="rId9" imgW="304536" imgH="2157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86660"/>
                        <a:ext cx="390144" cy="280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883072"/>
              </p:ext>
            </p:extLst>
          </p:nvPr>
        </p:nvGraphicFramePr>
        <p:xfrm>
          <a:off x="5867400" y="2986660"/>
          <a:ext cx="426720" cy="280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3" name="Equation" r:id="rId11" imgW="330057" imgH="215806" progId="Equation.3">
                  <p:embed/>
                </p:oleObj>
              </mc:Choice>
              <mc:Fallback>
                <p:oleObj name="Equation" r:id="rId11" imgW="330057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986660"/>
                        <a:ext cx="426720" cy="2804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381785"/>
              </p:ext>
            </p:extLst>
          </p:nvPr>
        </p:nvGraphicFramePr>
        <p:xfrm>
          <a:off x="1295400" y="3505200"/>
          <a:ext cx="1364974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4" name="Equation" r:id="rId13" imgW="977476" imgH="215806" progId="Equation.3">
                  <p:embed/>
                </p:oleObj>
              </mc:Choice>
              <mc:Fallback>
                <p:oleObj name="Equation" r:id="rId13" imgW="977476" imgH="21580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05200"/>
                        <a:ext cx="1364974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01797"/>
              </p:ext>
            </p:extLst>
          </p:nvPr>
        </p:nvGraphicFramePr>
        <p:xfrm>
          <a:off x="1295400" y="4038600"/>
          <a:ext cx="1470991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5" name="Equation" r:id="rId15" imgW="1054080" imgH="215640" progId="Equation.3">
                  <p:embed/>
                </p:oleObj>
              </mc:Choice>
              <mc:Fallback>
                <p:oleObj name="Equation" r:id="rId15" imgW="1054080" imgH="215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38600"/>
                        <a:ext cx="1470991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675390"/>
              </p:ext>
            </p:extLst>
          </p:nvPr>
        </p:nvGraphicFramePr>
        <p:xfrm>
          <a:off x="1143000" y="5105400"/>
          <a:ext cx="276969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6" name="Equation" r:id="rId17" imgW="1993035" imgH="215806" progId="Equation.3">
                  <p:embed/>
                </p:oleObj>
              </mc:Choice>
              <mc:Fallback>
                <p:oleObj name="Equation" r:id="rId17" imgW="1993035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2769698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108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Objectives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2" lvl="0" indent="-342900">
              <a:buFont typeface="+mj-lt"/>
              <a:buAutoNum type="arabicPeriod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 between ill-conditioned and well-conditioned systems of equations,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2" lvl="0" indent="-342900">
              <a:buFont typeface="+mj-lt"/>
              <a:buAutoNum type="arabicPeriod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norm of a matrix,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2" lvl="0" indent="-342900">
              <a:buFont typeface="+mj-lt"/>
              <a:buAutoNum type="arabicPeriod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condition number of a square matrix,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2" lvl="0" indent="-342900">
              <a:buFont typeface="+mj-lt"/>
              <a:buAutoNum type="arabicPeriod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 the condition number to the ill or well conditioning of a system of equations, that is, determine how much trust you can trust the solution of a set of equations.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2" indent="-514350">
              <a:lnSpc>
                <a:spcPct val="200000"/>
              </a:lnSpc>
              <a:spcAft>
                <a:spcPts val="1200"/>
              </a:spcAft>
              <a:buFont typeface="+mj-lt"/>
              <a:buAutoNum type="arabicPeriod"/>
              <a:defRPr/>
            </a:pPr>
            <a:endParaRPr lang="en-U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3412" indent="-514350">
              <a:spcAft>
                <a:spcPts val="1200"/>
              </a:spcAft>
              <a:buFont typeface="+mj-lt"/>
              <a:buAutoNum type="arabicPeriod"/>
              <a:defRPr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Expanding the previous expression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the theorem of norms, that the norm of multiplied matrices is less than the multiplication of the individual norms of the matrices,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Proof (cont.)</a:t>
            </a:r>
            <a:endParaRPr lang="en-US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027068"/>
              </p:ext>
            </p:extLst>
          </p:nvPr>
        </p:nvGraphicFramePr>
        <p:xfrm>
          <a:off x="1066800" y="2308225"/>
          <a:ext cx="394087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5" name="Equation" r:id="rId3" imgW="2971800" imgH="215900" progId="Equation.3">
                  <p:embed/>
                </p:oleObj>
              </mc:Choice>
              <mc:Fallback>
                <p:oleObj name="Equation" r:id="rId3" imgW="29718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08225"/>
                        <a:ext cx="3940872" cy="290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316136"/>
              </p:ext>
            </p:extLst>
          </p:nvPr>
        </p:nvGraphicFramePr>
        <p:xfrm>
          <a:off x="1066800" y="2684463"/>
          <a:ext cx="2677772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6" name="Equation" r:id="rId5" imgW="2019300" imgH="215900" progId="Equation.3">
                  <p:embed/>
                </p:oleObj>
              </mc:Choice>
              <mc:Fallback>
                <p:oleObj name="Equation" r:id="rId5" imgW="2019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84463"/>
                        <a:ext cx="2677772" cy="290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601675"/>
              </p:ext>
            </p:extLst>
          </p:nvPr>
        </p:nvGraphicFramePr>
        <p:xfrm>
          <a:off x="1066800" y="3065463"/>
          <a:ext cx="231147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7" name="Equation" r:id="rId7" imgW="1739900" imgH="215900" progId="Equation.3">
                  <p:embed/>
                </p:oleObj>
              </mc:Choice>
              <mc:Fallback>
                <p:oleObj name="Equation" r:id="rId7" imgW="17399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65463"/>
                        <a:ext cx="2311473" cy="290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8436"/>
              </p:ext>
            </p:extLst>
          </p:nvPr>
        </p:nvGraphicFramePr>
        <p:xfrm>
          <a:off x="1080048" y="3427413"/>
          <a:ext cx="2425152" cy="31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8" name="Equation" r:id="rId9" imgW="1828800" imgH="241300" progId="Equation.3">
                  <p:embed/>
                </p:oleObj>
              </mc:Choice>
              <mc:Fallback>
                <p:oleObj name="Equation" r:id="rId9" imgW="18288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048" y="3427413"/>
                        <a:ext cx="2425152" cy="31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1352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2028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331358"/>
              </p:ext>
            </p:extLst>
          </p:nvPr>
        </p:nvGraphicFramePr>
        <p:xfrm>
          <a:off x="1143000" y="4800600"/>
          <a:ext cx="222031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9" name="Equation" r:id="rId11" imgW="1612900" imgH="279400" progId="Equation.3">
                  <p:embed/>
                </p:oleObj>
              </mc:Choice>
              <mc:Fallback>
                <p:oleObj name="Equation" r:id="rId11" imgW="16129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00600"/>
                        <a:ext cx="222031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6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Multiplying both sides by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I use the above theorems to find how many significant digits are correct in my solution vector? 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error in a solution vector is  Cond (A) relative error in right hand side.</a:t>
            </a: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relative error in the solution vector is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 (A)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Cond (A)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should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us the number of significant digits,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correct in our solution by comparing it with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903680"/>
              </p:ext>
            </p:extLst>
          </p:nvPr>
        </p:nvGraphicFramePr>
        <p:xfrm>
          <a:off x="3048000" y="1752600"/>
          <a:ext cx="30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0" name="Equation" r:id="rId3" imgW="228501" imgH="253890" progId="Equation.3">
                  <p:embed/>
                </p:oleObj>
              </mc:Choice>
              <mc:Fallback>
                <p:oleObj name="Equation" r:id="rId3" imgW="228501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752600"/>
                        <a:ext cx="304800" cy="342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Proof (cont.)</a:t>
            </a:r>
            <a:endParaRPr lang="en-US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008035"/>
              </p:ext>
            </p:extLst>
          </p:nvPr>
        </p:nvGraphicFramePr>
        <p:xfrm>
          <a:off x="1429099" y="2133600"/>
          <a:ext cx="2761901" cy="379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1" name="Equation" r:id="rId5" imgW="2006600" imgH="279400" progId="Equation.3">
                  <p:embed/>
                </p:oleObj>
              </mc:Choice>
              <mc:Fallback>
                <p:oleObj name="Equation" r:id="rId5" imgW="20066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9099" y="2133600"/>
                        <a:ext cx="2761901" cy="3795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559261"/>
              </p:ext>
            </p:extLst>
          </p:nvPr>
        </p:nvGraphicFramePr>
        <p:xfrm>
          <a:off x="1429099" y="2667000"/>
          <a:ext cx="2133600" cy="641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2" name="Equation" r:id="rId7" imgW="1549400" imgH="469900" progId="Equation.3">
                  <p:embed/>
                </p:oleObj>
              </mc:Choice>
              <mc:Fallback>
                <p:oleObj name="Equation" r:id="rId7" imgW="15494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9099" y="2667000"/>
                        <a:ext cx="2133600" cy="6413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0"/>
          <a:ext cx="123825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3" name="Equation" r:id="rId9" imgW="126835" imgH="152202" progId="Equation.3">
                  <p:embed/>
                </p:oleObj>
              </mc:Choice>
              <mc:Fallback>
                <p:oleObj name="Equation" r:id="rId9" imgW="126835" imgH="15220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3825" cy="15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330639"/>
              </p:ext>
            </p:extLst>
          </p:nvPr>
        </p:nvGraphicFramePr>
        <p:xfrm>
          <a:off x="5257800" y="4749800"/>
          <a:ext cx="1651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4" name="Equation" r:id="rId11" imgW="126835" imgH="152202" progId="Equation.3">
                  <p:embed/>
                </p:oleObj>
              </mc:Choice>
              <mc:Fallback>
                <p:oleObj name="Equation" r:id="rId11" imgW="126835" imgH="15220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749800"/>
                        <a:ext cx="165100" cy="20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0" y="0"/>
          <a:ext cx="12382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5" name="Equation" r:id="rId12" imgW="126725" imgH="126725" progId="Equation.3">
                  <p:embed/>
                </p:oleObj>
              </mc:Choice>
              <mc:Fallback>
                <p:oleObj name="Equation" r:id="rId12" imgW="126725" imgH="12672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3825" cy="12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594980"/>
              </p:ext>
            </p:extLst>
          </p:nvPr>
        </p:nvGraphicFramePr>
        <p:xfrm>
          <a:off x="6629400" y="4724400"/>
          <a:ext cx="444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6" name="Equation" r:id="rId14" imgW="330200" imgH="228600" progId="Equation.3">
                  <p:embed/>
                </p:oleObj>
              </mc:Choice>
              <mc:Fallback>
                <p:oleObj name="Equation" r:id="rId14" imgW="3302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724400"/>
                        <a:ext cx="444500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923399"/>
              </p:ext>
            </p:extLst>
          </p:nvPr>
        </p:nvGraphicFramePr>
        <p:xfrm>
          <a:off x="6477000" y="4800600"/>
          <a:ext cx="1651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7" name="Equation" r:id="rId16" imgW="126725" imgH="126725" progId="Equation.3">
                  <p:embed/>
                </p:oleObj>
              </mc:Choice>
              <mc:Fallback>
                <p:oleObj name="Equation" r:id="rId16" imgW="126725" imgH="126725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800600"/>
                        <a:ext cx="165100" cy="165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379863"/>
              </p:ext>
            </p:extLst>
          </p:nvPr>
        </p:nvGraphicFramePr>
        <p:xfrm>
          <a:off x="2133600" y="5334000"/>
          <a:ext cx="1651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8" name="Equation" r:id="rId17" imgW="126725" imgH="126725" progId="Equation.3">
                  <p:embed/>
                </p:oleObj>
              </mc:Choice>
              <mc:Fallback>
                <p:oleObj name="Equation" r:id="rId17" imgW="126725" imgH="126725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34000"/>
                        <a:ext cx="1651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446176"/>
              </p:ext>
            </p:extLst>
          </p:nvPr>
        </p:nvGraphicFramePr>
        <p:xfrm>
          <a:off x="2286000" y="5257800"/>
          <a:ext cx="444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9" name="Equation" r:id="rId18" imgW="330200" imgH="228600" progId="Equation.3">
                  <p:embed/>
                </p:oleObj>
              </mc:Choice>
              <mc:Fallback>
                <p:oleObj name="Equation" r:id="rId18" imgW="3302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257800"/>
                        <a:ext cx="4445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743882"/>
              </p:ext>
            </p:extLst>
          </p:nvPr>
        </p:nvGraphicFramePr>
        <p:xfrm>
          <a:off x="4648200" y="5528481"/>
          <a:ext cx="838200" cy="262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90" name="Equation" r:id="rId19" imgW="634725" imgH="203112" progId="Equation.3">
                  <p:embed/>
                </p:oleObj>
              </mc:Choice>
              <mc:Fallback>
                <p:oleObj name="Equation" r:id="rId19" imgW="634725" imgH="203112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528481"/>
                        <a:ext cx="838200" cy="262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14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4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significant digits can I trust in the solution of the following system of equations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68359"/>
              </p:ext>
            </p:extLst>
          </p:nvPr>
        </p:nvGraphicFramePr>
        <p:xfrm>
          <a:off x="1447800" y="2667000"/>
          <a:ext cx="20145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5" name="Equation" r:id="rId3" imgW="1346200" imgH="457200" progId="Equation.3">
                  <p:embed/>
                </p:oleObj>
              </mc:Choice>
              <mc:Fallback>
                <p:oleObj name="Equation" r:id="rId3" imgW="1346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67000"/>
                        <a:ext cx="2014538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9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4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show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970051"/>
              </p:ext>
            </p:extLst>
          </p:nvPr>
        </p:nvGraphicFramePr>
        <p:xfrm>
          <a:off x="1621480" y="2057400"/>
          <a:ext cx="1578920" cy="65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1" name="Equation" r:id="rId3" imgW="1092200" imgH="457200" progId="Equation.3">
                  <p:embed/>
                </p:oleObj>
              </mc:Choice>
              <mc:Fallback>
                <p:oleObj name="Equation" r:id="rId3" imgW="1092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480" y="2057400"/>
                        <a:ext cx="1578920" cy="659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133292"/>
              </p:ext>
            </p:extLst>
          </p:nvPr>
        </p:nvGraphicFramePr>
        <p:xfrm>
          <a:off x="1447800" y="3200400"/>
          <a:ext cx="2320326" cy="659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2" name="Equation" r:id="rId5" imgW="1612900" imgH="457200" progId="Equation.3">
                  <p:embed/>
                </p:oleObj>
              </mc:Choice>
              <mc:Fallback>
                <p:oleObj name="Equation" r:id="rId5" imgW="16129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0"/>
                        <a:ext cx="2320326" cy="6590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111543"/>
              </p:ext>
            </p:extLst>
          </p:nvPr>
        </p:nvGraphicFramePr>
        <p:xfrm>
          <a:off x="1499975" y="3962400"/>
          <a:ext cx="1167025" cy="370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3" name="Equation" r:id="rId7" imgW="812447" imgH="253890" progId="Equation.3">
                  <p:embed/>
                </p:oleObj>
              </mc:Choice>
              <mc:Fallback>
                <p:oleObj name="Equation" r:id="rId7" imgW="812447" imgH="2538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975" y="3962400"/>
                        <a:ext cx="1167025" cy="3707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33672"/>
              </p:ext>
            </p:extLst>
          </p:nvPr>
        </p:nvGraphicFramePr>
        <p:xfrm>
          <a:off x="1286475" y="4511675"/>
          <a:ext cx="1304325" cy="425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4" name="Equation" r:id="rId9" imgW="901309" imgH="291973" progId="Equation.3">
                  <p:embed/>
                </p:oleObj>
              </mc:Choice>
              <mc:Fallback>
                <p:oleObj name="Equation" r:id="rId9" imgW="901309" imgH="29197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6475" y="4511675"/>
                        <a:ext cx="1304325" cy="425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621509"/>
              </p:ext>
            </p:extLst>
          </p:nvPr>
        </p:nvGraphicFramePr>
        <p:xfrm>
          <a:off x="1142999" y="5121275"/>
          <a:ext cx="1977081" cy="425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5" name="Equation" r:id="rId11" imgW="1371600" imgH="292100" progId="Equation.3">
                  <p:embed/>
                </p:oleObj>
              </mc:Choice>
              <mc:Fallback>
                <p:oleObj name="Equation" r:id="rId11" imgW="13716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5121275"/>
                        <a:ext cx="1977081" cy="425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32720"/>
              </p:ext>
            </p:extLst>
          </p:nvPr>
        </p:nvGraphicFramePr>
        <p:xfrm>
          <a:off x="1981200" y="5758935"/>
          <a:ext cx="1524000" cy="2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6" name="Equation" r:id="rId13" imgW="1053643" imgH="177723" progId="Equation.3">
                  <p:embed/>
                </p:oleObj>
              </mc:Choice>
              <mc:Fallback>
                <p:oleObj name="Equation" r:id="rId13" imgW="1053643" imgH="17772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758935"/>
                        <a:ext cx="1524000" cy="2608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234604"/>
              </p:ext>
            </p:extLst>
          </p:nvPr>
        </p:nvGraphicFramePr>
        <p:xfrm>
          <a:off x="1981200" y="6216135"/>
          <a:ext cx="782595" cy="2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7" name="Equation" r:id="rId15" imgW="545626" imgH="177646" progId="Equation.3">
                  <p:embed/>
                </p:oleObj>
              </mc:Choice>
              <mc:Fallback>
                <p:oleObj name="Equation" r:id="rId15" imgW="545626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6216135"/>
                        <a:ext cx="782595" cy="2608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0" y="2857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9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(cont.)c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Assuming single precision with 24 bits used in the mantissa for real numbers, the machine epsilon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omparing it with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two significant digits are at least correct in the solution vector.  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903853"/>
              </p:ext>
            </p:extLst>
          </p:nvPr>
        </p:nvGraphicFramePr>
        <p:xfrm>
          <a:off x="1606677" y="2596896"/>
          <a:ext cx="1898523" cy="603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7" name="Equation" r:id="rId3" imgW="1435100" imgH="457200" progId="Equation.3">
                  <p:embed/>
                </p:oleObj>
              </mc:Choice>
              <mc:Fallback>
                <p:oleObj name="Equation" r:id="rId3" imgW="14351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677" y="2596896"/>
                        <a:ext cx="1898523" cy="6035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676054"/>
              </p:ext>
            </p:extLst>
          </p:nvPr>
        </p:nvGraphicFramePr>
        <p:xfrm>
          <a:off x="834771" y="3343275"/>
          <a:ext cx="3432429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8" name="Equation" r:id="rId5" imgW="2603500" imgH="241300" progId="Equation.3">
                  <p:embed/>
                </p:oleObj>
              </mc:Choice>
              <mc:Fallback>
                <p:oleObj name="Equation" r:id="rId5" imgW="26035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771" y="3343275"/>
                        <a:ext cx="3432429" cy="314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950111"/>
              </p:ext>
            </p:extLst>
          </p:nvPr>
        </p:nvGraphicFramePr>
        <p:xfrm>
          <a:off x="2133600" y="3774567"/>
          <a:ext cx="1269873" cy="264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9" name="Equation" r:id="rId7" imgW="965200" imgH="203200" progId="Equation.3">
                  <p:embed/>
                </p:oleObj>
              </mc:Choice>
              <mc:Fallback>
                <p:oleObj name="Equation" r:id="rId7" imgW="9652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774567"/>
                        <a:ext cx="1269873" cy="264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693338"/>
              </p:ext>
            </p:extLst>
          </p:nvPr>
        </p:nvGraphicFramePr>
        <p:xfrm>
          <a:off x="2286000" y="4343400"/>
          <a:ext cx="85498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0" name="Equation" r:id="rId9" imgW="622030" imgH="203112" progId="Equation.3">
                  <p:embed/>
                </p:oleObj>
              </mc:Choice>
              <mc:Fallback>
                <p:oleObj name="Equation" r:id="rId9" imgW="622030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343400"/>
                        <a:ext cx="854982" cy="27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794480"/>
              </p:ext>
            </p:extLst>
          </p:nvPr>
        </p:nvGraphicFramePr>
        <p:xfrm>
          <a:off x="1447800" y="4856988"/>
          <a:ext cx="2061972" cy="264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1" name="Equation" r:id="rId11" imgW="1562100" imgH="203200" progId="Equation.3">
                  <p:embed/>
                </p:oleObj>
              </mc:Choice>
              <mc:Fallback>
                <p:oleObj name="Equation" r:id="rId11" imgW="1562100" imgH="203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56988"/>
                        <a:ext cx="2061972" cy="264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369448"/>
              </p:ext>
            </p:extLst>
          </p:nvPr>
        </p:nvGraphicFramePr>
        <p:xfrm>
          <a:off x="2133600" y="5273421"/>
          <a:ext cx="414909" cy="289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2" name="Equation" r:id="rId13" imgW="317087" imgH="215619" progId="Equation.3">
                  <p:embed/>
                </p:oleObj>
              </mc:Choice>
              <mc:Fallback>
                <p:oleObj name="Equation" r:id="rId13" imgW="317087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273421"/>
                        <a:ext cx="414909" cy="2891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5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significant digits can I trust in the solution of the following system of equations?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161654"/>
              </p:ext>
            </p:extLst>
          </p:nvPr>
        </p:nvGraphicFramePr>
        <p:xfrm>
          <a:off x="1676400" y="2667000"/>
          <a:ext cx="1422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8" name="Equation" r:id="rId3" imgW="1066800" imgH="457200" progId="Equation.3">
                  <p:embed/>
                </p:oleObj>
              </mc:Choice>
              <mc:Fallback>
                <p:oleObj name="Equation" r:id="rId3" imgW="10668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667000"/>
                        <a:ext cx="14224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8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Example 5 (cont.)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shown</a:t>
            </a: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53848"/>
              </p:ext>
            </p:extLst>
          </p:nvPr>
        </p:nvGraphicFramePr>
        <p:xfrm>
          <a:off x="1295400" y="2303462"/>
          <a:ext cx="1073251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8" name="Equation" r:id="rId3" imgW="825500" imgH="457200" progId="Equation.3">
                  <p:embed/>
                </p:oleObj>
              </mc:Choice>
              <mc:Fallback>
                <p:oleObj name="Equation" r:id="rId3" imgW="8255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03462"/>
                        <a:ext cx="1073251" cy="592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93916"/>
              </p:ext>
            </p:extLst>
          </p:nvPr>
        </p:nvGraphicFramePr>
        <p:xfrm>
          <a:off x="1143000" y="3505200"/>
          <a:ext cx="1443337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9" name="Equation" r:id="rId5" imgW="1117600" imgH="457200" progId="Equation.3">
                  <p:embed/>
                </p:oleObj>
              </mc:Choice>
              <mc:Fallback>
                <p:oleObj name="Equation" r:id="rId5" imgW="11176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0"/>
                        <a:ext cx="1443337" cy="592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40880"/>
              </p:ext>
            </p:extLst>
          </p:nvPr>
        </p:nvGraphicFramePr>
        <p:xfrm>
          <a:off x="1143000" y="4467522"/>
          <a:ext cx="690828" cy="333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0" name="Equation" r:id="rId7" imgW="533169" imgH="253890" progId="Equation.3">
                  <p:embed/>
                </p:oleObj>
              </mc:Choice>
              <mc:Fallback>
                <p:oleObj name="Equation" r:id="rId7" imgW="533169" imgH="25389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67522"/>
                        <a:ext cx="690828" cy="3330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777747"/>
              </p:ext>
            </p:extLst>
          </p:nvPr>
        </p:nvGraphicFramePr>
        <p:xfrm>
          <a:off x="990600" y="4875377"/>
          <a:ext cx="838863" cy="382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1" name="Equation" r:id="rId9" imgW="647700" imgH="292100" progId="Equation.3">
                  <p:embed/>
                </p:oleObj>
              </mc:Choice>
              <mc:Fallback>
                <p:oleObj name="Equation" r:id="rId9" imgW="647700" imgH="29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75377"/>
                        <a:ext cx="838863" cy="3824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081354"/>
              </p:ext>
            </p:extLst>
          </p:nvPr>
        </p:nvGraphicFramePr>
        <p:xfrm>
          <a:off x="762000" y="5256377"/>
          <a:ext cx="1838098" cy="382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2" name="Equation" r:id="rId11" imgW="1422400" imgH="292100" progId="Equation.3">
                  <p:embed/>
                </p:oleObj>
              </mc:Choice>
              <mc:Fallback>
                <p:oleObj name="Equation" r:id="rId11" imgW="14224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56377"/>
                        <a:ext cx="1838098" cy="3824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226543"/>
              </p:ext>
            </p:extLst>
          </p:nvPr>
        </p:nvGraphicFramePr>
        <p:xfrm>
          <a:off x="1524000" y="5709211"/>
          <a:ext cx="555132" cy="234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3" name="Equation" r:id="rId13" imgW="431425" imgH="177646" progId="Equation.3">
                  <p:embed/>
                </p:oleObj>
              </mc:Choice>
              <mc:Fallback>
                <p:oleObj name="Equation" r:id="rId13" imgW="431425" imgH="1776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09211"/>
                        <a:ext cx="555132" cy="2343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767616"/>
              </p:ext>
            </p:extLst>
          </p:nvPr>
        </p:nvGraphicFramePr>
        <p:xfrm>
          <a:off x="1524000" y="6014011"/>
          <a:ext cx="407096" cy="234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4" name="Equation" r:id="rId15" imgW="317087" imgH="177569" progId="Equation.3">
                  <p:embed/>
                </p:oleObj>
              </mc:Choice>
              <mc:Fallback>
                <p:oleObj name="Equation" r:id="rId15" imgW="317087" imgH="17756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014011"/>
                        <a:ext cx="407096" cy="2343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4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Assuming single precision with 24 bits used in the mantissa for real numbers, the machine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epsilon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it with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five significant digits are at least correct in the solution vector.</a:t>
            </a: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Example 5 (cont.)</a:t>
            </a:r>
            <a:endParaRPr lang="en-US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694147"/>
              </p:ext>
            </p:extLst>
          </p:nvPr>
        </p:nvGraphicFramePr>
        <p:xfrm>
          <a:off x="1981200" y="2362200"/>
          <a:ext cx="1137558" cy="374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5" name="Equation" r:id="rId3" imgW="723586" imgH="241195" progId="Equation.3">
                  <p:embed/>
                </p:oleObj>
              </mc:Choice>
              <mc:Fallback>
                <p:oleObj name="Equation" r:id="rId3" imgW="723586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62200"/>
                        <a:ext cx="1137558" cy="3741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878131"/>
              </p:ext>
            </p:extLst>
          </p:nvPr>
        </p:nvGraphicFramePr>
        <p:xfrm>
          <a:off x="2454729" y="2743200"/>
          <a:ext cx="1736271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6" name="Equation" r:id="rId5" imgW="1104900" imgH="203200" progId="Equation.3">
                  <p:embed/>
                </p:oleObj>
              </mc:Choice>
              <mc:Fallback>
                <p:oleObj name="Equation" r:id="rId5" imgW="11049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729" y="2743200"/>
                        <a:ext cx="1736271" cy="314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364002"/>
              </p:ext>
            </p:extLst>
          </p:nvPr>
        </p:nvGraphicFramePr>
        <p:xfrm>
          <a:off x="914400" y="3124200"/>
          <a:ext cx="3727000" cy="374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7" name="Equation" r:id="rId7" imgW="2374900" imgH="241300" progId="Equation.3">
                  <p:embed/>
                </p:oleObj>
              </mc:Choice>
              <mc:Fallback>
                <p:oleObj name="Equation" r:id="rId7" imgW="23749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3727000" cy="3741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470256"/>
              </p:ext>
            </p:extLst>
          </p:nvPr>
        </p:nvGraphicFramePr>
        <p:xfrm>
          <a:off x="2465614" y="3505200"/>
          <a:ext cx="1496786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8" name="Equation" r:id="rId9" imgW="952087" imgH="203112" progId="Equation.3">
                  <p:embed/>
                </p:oleObj>
              </mc:Choice>
              <mc:Fallback>
                <p:oleObj name="Equation" r:id="rId9" imgW="952087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614" y="3505200"/>
                        <a:ext cx="1496786" cy="314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1352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2047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615185"/>
              </p:ext>
            </p:extLst>
          </p:nvPr>
        </p:nvGraphicFramePr>
        <p:xfrm>
          <a:off x="2362201" y="4072598"/>
          <a:ext cx="990599" cy="320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9" name="Equation" r:id="rId11" imgW="622030" imgH="203112" progId="Equation.3">
                  <p:embed/>
                </p:oleObj>
              </mc:Choice>
              <mc:Fallback>
                <p:oleObj name="Equation" r:id="rId11" imgW="622030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4072598"/>
                        <a:ext cx="990599" cy="3200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081637"/>
              </p:ext>
            </p:extLst>
          </p:nvPr>
        </p:nvGraphicFramePr>
        <p:xfrm>
          <a:off x="1524000" y="4638675"/>
          <a:ext cx="25146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0" name="Equation" r:id="rId13" imgW="1600200" imgH="203200" progId="Equation.3">
                  <p:embed/>
                </p:oleObj>
              </mc:Choice>
              <mc:Fallback>
                <p:oleObj name="Equation" r:id="rId13" imgW="16002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638675"/>
                        <a:ext cx="2514600" cy="314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223426"/>
              </p:ext>
            </p:extLst>
          </p:nvPr>
        </p:nvGraphicFramePr>
        <p:xfrm>
          <a:off x="2362200" y="5065940"/>
          <a:ext cx="493938" cy="344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1" name="Equation" r:id="rId15" imgW="317087" imgH="215619" progId="Equation.3">
                  <p:embed/>
                </p:oleObj>
              </mc:Choice>
              <mc:Fallback>
                <p:oleObj name="Equation" r:id="rId15" imgW="317087" imgH="21561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065940"/>
                        <a:ext cx="493938" cy="3442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2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Key terms 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endParaRPr lang="en-U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Ill-Conditioned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Well-Conditioned matrix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Number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Epsilon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Digits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2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6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>
                <a:latin typeface="+mj-lt"/>
              </a:rPr>
              <a:t>Well-conditioned and ill-conditioned</a:t>
            </a:r>
            <a:endParaRPr lang="en-US" sz="4000" dirty="0">
              <a:latin typeface="+mj-lt"/>
            </a:endParaRP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0" name="TextBox 2"/>
          <p:cNvSpPr txBox="1">
            <a:spLocks noChangeArrowheads="1"/>
          </p:cNvSpPr>
          <p:nvPr/>
        </p:nvSpPr>
        <p:spPr bwMode="auto">
          <a:xfrm>
            <a:off x="533400" y="1676400"/>
            <a:ext cx="822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mean by ill-conditioned and well-conditioned system of equations?</a:t>
            </a: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533400" y="2667000"/>
            <a:ext cx="8001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system of equations is considered to be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well-conditioned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a small change in the coefficient matrix or a small change in the right hand side results in a small change in the solution vector.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system of equations is considered to be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ill-conditioned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a small change in the coefficient matrix or a small change in the right hand side results in a large change in the solution vector.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Example 1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533400" y="1752600"/>
            <a:ext cx="7391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Is this system of equations well-conditioned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2050" name="Object 2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068429"/>
              </p:ext>
            </p:extLst>
          </p:nvPr>
        </p:nvGraphicFramePr>
        <p:xfrm>
          <a:off x="1628775" y="2475870"/>
          <a:ext cx="2867025" cy="76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0" name="Equation" r:id="rId4" imgW="1727200" imgH="457200" progId="Equation.3">
                  <p:embed/>
                </p:oleObj>
              </mc:Choice>
              <mc:Fallback>
                <p:oleObj name="Equation" r:id="rId4" imgW="1727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475870"/>
                        <a:ext cx="2867025" cy="7603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Example 1 (cont.)</a:t>
            </a:r>
            <a:endParaRPr lang="en-US" dirty="0">
              <a:latin typeface="+mj-lt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7200" y="1688068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7200" y="22098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equations is 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225143"/>
              </p:ext>
            </p:extLst>
          </p:nvPr>
        </p:nvGraphicFramePr>
        <p:xfrm>
          <a:off x="2181225" y="2743200"/>
          <a:ext cx="866775" cy="620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" name="Equation" r:id="rId4" imgW="634725" imgH="457002" progId="Equation.3">
                  <p:embed/>
                </p:oleObj>
              </mc:Choice>
              <mc:Fallback>
                <p:oleObj name="Equation" r:id="rId4" imgW="63472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2743200"/>
                        <a:ext cx="866775" cy="6209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3544669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 small change in the right hand side vector of the equations</a:t>
            </a:r>
          </a:p>
        </p:txBody>
      </p:sp>
      <p:sp>
        <p:nvSpPr>
          <p:cNvPr id="21" name="Rectangle 1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326324"/>
              </p:ext>
            </p:extLst>
          </p:nvPr>
        </p:nvGraphicFramePr>
        <p:xfrm>
          <a:off x="1241237" y="4191000"/>
          <a:ext cx="2263963" cy="620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3" name="Equation" r:id="rId6" imgW="1663700" imgH="457200" progId="Equation.3">
                  <p:embed/>
                </p:oleObj>
              </mc:Choice>
              <mc:Fallback>
                <p:oleObj name="Equation" r:id="rId6" imgW="1663700" imgH="457200" progId="Equation.3">
                  <p:embed/>
                  <p:pic>
                    <p:nvPicPr>
                      <p:cNvPr id="0" name="Object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237" y="4191000"/>
                        <a:ext cx="2263963" cy="6209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457200" y="5105400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</a:p>
        </p:txBody>
      </p:sp>
      <p:sp>
        <p:nvSpPr>
          <p:cNvPr id="24" name="Rectangle 1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119591"/>
              </p:ext>
            </p:extLst>
          </p:nvPr>
        </p:nvGraphicFramePr>
        <p:xfrm>
          <a:off x="2286000" y="5562600"/>
          <a:ext cx="1384251" cy="620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Equation" r:id="rId8" imgW="1016000" imgH="457200" progId="Equation.3">
                  <p:embed/>
                </p:oleObj>
              </mc:Choice>
              <mc:Fallback>
                <p:oleObj name="Equation" r:id="rId8" imgW="1016000" imgH="457200" progId="Equation.3">
                  <p:embed/>
                  <p:pic>
                    <p:nvPicPr>
                      <p:cNvPr id="0" name="Object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562600"/>
                        <a:ext cx="1384251" cy="6209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Example 1 (cont.)</a:t>
            </a:r>
            <a:endParaRPr lang="en-US" dirty="0">
              <a:latin typeface="+mj-lt"/>
            </a:endParaRP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0" y="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9" name="Equation" r:id="rId4" imgW="114102" imgH="126780" progId="Equation.3">
                  <p:embed/>
                </p:oleObj>
              </mc:Choice>
              <mc:Fallback>
                <p:oleObj name="Equation" r:id="rId4" imgW="114102" imgH="1267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0" y="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0" name="Equation" r:id="rId6" imgW="114102" imgH="126780" progId="Equation.3">
                  <p:embed/>
                </p:oleObj>
              </mc:Choice>
              <mc:Fallback>
                <p:oleObj name="Equation" r:id="rId6" imgW="114102" imgH="1267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Make a small change in the coefficient matrix of the equations</a:t>
            </a:r>
          </a:p>
        </p:txBody>
      </p:sp>
      <p:sp>
        <p:nvSpPr>
          <p:cNvPr id="6" name="Rectangle 3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523360"/>
              </p:ext>
            </p:extLst>
          </p:nvPr>
        </p:nvGraphicFramePr>
        <p:xfrm>
          <a:off x="1676400" y="2438400"/>
          <a:ext cx="2667000" cy="630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1" name="Equation" r:id="rId7" imgW="1930400" imgH="457200" progId="Equation.3">
                  <p:embed/>
                </p:oleObj>
              </mc:Choice>
              <mc:Fallback>
                <p:oleObj name="Equation" r:id="rId7" imgW="1930400" imgH="457200" progId="Equation.3">
                  <p:embed/>
                  <p:pic>
                    <p:nvPicPr>
                      <p:cNvPr id="0" name="Object 3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438400"/>
                        <a:ext cx="2667000" cy="630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3440668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gives</a:t>
            </a:r>
          </a:p>
        </p:txBody>
      </p:sp>
      <p:sp>
        <p:nvSpPr>
          <p:cNvPr id="9" name="Rectangle 3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944584"/>
              </p:ext>
            </p:extLst>
          </p:nvPr>
        </p:nvGraphicFramePr>
        <p:xfrm>
          <a:off x="2590800" y="3810000"/>
          <a:ext cx="1615965" cy="630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2" name="Equation" r:id="rId9" imgW="1168400" imgH="457200" progId="Equation.3">
                  <p:embed/>
                </p:oleObj>
              </mc:Choice>
              <mc:Fallback>
                <p:oleObj name="Equation" r:id="rId9" imgW="1168400" imgH="457200" progId="Equation.3">
                  <p:embed/>
                  <p:pic>
                    <p:nvPicPr>
                      <p:cNvPr id="0" name="Object 3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10000"/>
                        <a:ext cx="1615965" cy="6306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33400" y="479167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This last systems of equation “looks” ill-conditioned because a small change in the coefficient matrix or the right hand side resulted in a large change in the solution vector.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Example 2</a:t>
            </a:r>
            <a:endParaRPr lang="en-US" dirty="0">
              <a:latin typeface="+mj-lt"/>
            </a:endParaRP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0" y="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8" name="Equation" r:id="rId4" imgW="114102" imgH="126780" progId="Equation.3">
                  <p:embed/>
                </p:oleObj>
              </mc:Choice>
              <mc:Fallback>
                <p:oleObj name="Equation" r:id="rId4" imgW="114102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0" y="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9" name="Equation" r:id="rId6" imgW="114102" imgH="126780" progId="Equation.3">
                  <p:embed/>
                </p:oleObj>
              </mc:Choice>
              <mc:Fallback>
                <p:oleObj name="Equation" r:id="rId6" imgW="114102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214526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this system of equations well-conditioned?</a:t>
            </a:r>
          </a:p>
        </p:txBody>
      </p:sp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984953"/>
              </p:ext>
            </p:extLst>
          </p:nvPr>
        </p:nvGraphicFramePr>
        <p:xfrm>
          <a:off x="2057400" y="2819400"/>
          <a:ext cx="2133600" cy="85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30" name="Equation" r:id="rId7" imgW="1143000" imgH="457200" progId="Equation.3">
                  <p:embed/>
                </p:oleObj>
              </mc:Choice>
              <mc:Fallback>
                <p:oleObj name="Equation" r:id="rId7" imgW="1143000" imgH="4572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9400"/>
                        <a:ext cx="2133600" cy="853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84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Example 2 (cont.)</a:t>
            </a:r>
            <a:endParaRPr lang="en-US" dirty="0">
              <a:latin typeface="+mj-lt"/>
            </a:endParaRP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0" y="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4" name="Equation" r:id="rId4" imgW="114102" imgH="126780" progId="Equation.3">
                  <p:embed/>
                </p:oleObj>
              </mc:Choice>
              <mc:Fallback>
                <p:oleObj name="Equation" r:id="rId4" imgW="114102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0" y="0"/>
          <a:ext cx="114300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5" name="Equation" r:id="rId6" imgW="114102" imgH="126780" progId="Equation.3">
                  <p:embed/>
                </p:oleObj>
              </mc:Choice>
              <mc:Fallback>
                <p:oleObj name="Equation" r:id="rId6" imgW="114102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17526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</p:txBody>
      </p:sp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2209800"/>
            <a:ext cx="3929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equations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057983"/>
              </p:ext>
            </p:extLst>
          </p:nvPr>
        </p:nvGraphicFramePr>
        <p:xfrm>
          <a:off x="2128424" y="2667000"/>
          <a:ext cx="919575" cy="6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6" name="Equation" r:id="rId7" imgW="634725" imgH="457002" progId="Equation.3">
                  <p:embed/>
                </p:oleObj>
              </mc:Choice>
              <mc:Fallback>
                <p:oleObj name="Equation" r:id="rId7" imgW="634725" imgH="45700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424" y="2667000"/>
                        <a:ext cx="919575" cy="6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33000" y="3429000"/>
            <a:ext cx="744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 small change in the right hand side vector of the equations.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472711"/>
              </p:ext>
            </p:extLst>
          </p:nvPr>
        </p:nvGraphicFramePr>
        <p:xfrm>
          <a:off x="2066511" y="3962400"/>
          <a:ext cx="2017575" cy="6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7" name="Equation" r:id="rId9" imgW="1397000" imgH="457200" progId="Equation.3">
                  <p:embed/>
                </p:oleObj>
              </mc:Choice>
              <mc:Fallback>
                <p:oleObj name="Equation" r:id="rId9" imgW="13970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511" y="3962400"/>
                        <a:ext cx="2017575" cy="6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633000" y="4812268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129856"/>
              </p:ext>
            </p:extLst>
          </p:nvPr>
        </p:nvGraphicFramePr>
        <p:xfrm>
          <a:off x="2631075" y="5181600"/>
          <a:ext cx="1331325" cy="6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8" name="Equation" r:id="rId11" imgW="927100" imgH="457200" progId="Equation.3">
                  <p:embed/>
                </p:oleObj>
              </mc:Choice>
              <mc:Fallback>
                <p:oleObj name="Equation" r:id="rId11" imgW="9271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1075" y="5181600"/>
                        <a:ext cx="1331325" cy="65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26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SKIPREMAININGRACESLIDES" val="True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TPVERSION" val="2008"/>
  <p:tag name="BULLETTYPE" val="3"/>
  <p:tag name="RESPCOUNTERFORMAT" val="0"/>
  <p:tag name="BACKUPSESSIONS" val="True"/>
  <p:tag name="ROTATIONINTERVAL" val="2"/>
  <p:tag name="RACEANIMATIONSPEED" val="3"/>
  <p:tag name="BUBBLESIZEVISIBLE" val="True"/>
  <p:tag name="CUSTOMCELLFORECOLOR" val="-16777216"/>
  <p:tag name="USESCHEMECOLORS" val="True"/>
  <p:tag name="AUTOSIZEGRID" val="True"/>
  <p:tag name="CHARTLABELS" val="1"/>
  <p:tag name="INCLUDEPPT" val="True"/>
  <p:tag name="ZEROBASED" val="False"/>
  <p:tag name="FIBNUMRESULTS" val="5"/>
  <p:tag name="PRRESPONSE3" val="8"/>
  <p:tag name="PRRESPONSE9" val="2"/>
  <p:tag name="SHOWBARVISIBLE" val="True"/>
  <p:tag name="RESPCOUNTERSTYLE" val="-1"/>
  <p:tag name="BACKUPMAINTENANCE" val="7"/>
  <p:tag name="RACEENDPOINTS" val="100"/>
  <p:tag name="MAXRESPONDERS" val="5"/>
  <p:tag name="CUSTOMCELLBACKCOLOR1" val="-657956"/>
  <p:tag name="DISPLAYDEVICEID" val="True"/>
  <p:tag name="CHARTCOLORS" val="0"/>
  <p:tag name="CORRECTPOINTVALUE" val="100"/>
  <p:tag name="CHARTSCALE" val="True"/>
  <p:tag name="PRRESPONSE2" val="9"/>
  <p:tag name="PRRESPONSE10" val="1"/>
  <p:tag name="ANSWERNOWSTYLE" val="-1"/>
  <p:tag name="NUMRESPONSES" val="1"/>
  <p:tag name="RACERSMAXDISPLAYED" val="5"/>
  <p:tag name="BUBBLEGROUPING" val="3"/>
  <p:tag name="DISPLAYDEVICENUMBER" val="True"/>
  <p:tag name="RESETCHARTS" val="True"/>
  <p:tag name="REALTIMEBACKUP" val="False"/>
  <p:tag name="PRRESPONSE1" val="10"/>
  <p:tag name="SHOWFLASHWARNING" val="True"/>
  <p:tag name="COUNTDOWNSECONDS" val="10"/>
  <p:tag name="AUTOUPDATEALIASES" val="True"/>
  <p:tag name="CUSTOMGRIDBACKCOLOR" val="-2830136"/>
  <p:tag name="GRIDSIZE" val="{Width=800, Height=600}"/>
  <p:tag name="INCORRECTPOINTVALUE" val="0"/>
  <p:tag name="PRRESPONSE5" val="6"/>
  <p:tag name="USESECONDARYMONITOR" val="True"/>
  <p:tag name="REVIEWONLY" val="False"/>
  <p:tag name="CUSTOMCELLBACKCOLOR3" val="-268652"/>
  <p:tag name="MULTIRESPDIVISOR" val="1"/>
  <p:tag name="FIBINCLUDEOTHER" val="True"/>
  <p:tag name="COUNTDOWNSTYLE" val="-1"/>
  <p:tag name="TEAMSINLEADERBOARD" val="5"/>
  <p:tag name="GRIDPOSITION" val="1"/>
  <p:tag name="PRRESPONSE6" val="5"/>
  <p:tag name="CHARTVALUEFORMAT" val="0%"/>
  <p:tag name="GRIDOPACITY" val="90"/>
  <p:tag name="PRRESPONSE7" val="4"/>
  <p:tag name="BUBBLEVALUEFORMAT" val="0.0"/>
  <p:tag name="FIBDISPLAYRESULTS" val="True"/>
  <p:tag name="CUSTOMCELLBACKCOLOR4" val="-8355712"/>
  <p:tag name="INPUTSOURCE" val="1"/>
  <p:tag name="POWERPOINTVERSION" val="12.0"/>
  <p:tag name="PARTICIPANTSINLEADERBOARD" val="5"/>
  <p:tag name="AUTOADJUSTPARTRANGE" val="True"/>
  <p:tag name="PARTLISTDEFAULT" val="1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1625</TotalTime>
  <Words>1594</Words>
  <Application>Microsoft Office PowerPoint</Application>
  <PresentationFormat>On-screen Show (4:3)</PresentationFormat>
  <Paragraphs>333</Paragraphs>
  <Slides>38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Module</vt:lpstr>
      <vt:lpstr>Equation</vt:lpstr>
      <vt:lpstr>Microsoft Equation 3.0</vt:lpstr>
      <vt:lpstr>Adequacy of Solutions</vt:lpstr>
      <vt:lpstr>Adequacy of Solutions</vt:lpstr>
      <vt:lpstr>Objectives</vt:lpstr>
      <vt:lpstr>Well-conditioned and ill-conditioned</vt:lpstr>
      <vt:lpstr>Example 1</vt:lpstr>
      <vt:lpstr>Example 1 (cont.)</vt:lpstr>
      <vt:lpstr>Example 1 (cont.)</vt:lpstr>
      <vt:lpstr>Example 2</vt:lpstr>
      <vt:lpstr>Example 2 (cont.)</vt:lpstr>
      <vt:lpstr>Example 2 (cont.)</vt:lpstr>
      <vt:lpstr>PowerPoint Presentation</vt:lpstr>
      <vt:lpstr>Condition number</vt:lpstr>
      <vt:lpstr>Example 3</vt:lpstr>
      <vt:lpstr>How is the norm related to the conditioning of the matrix? </vt:lpstr>
      <vt:lpstr>How is the norm related to the conditioning of the matrix? (cont.) </vt:lpstr>
      <vt:lpstr>How is the norm related to the conditioning of the matrix? (cont.) </vt:lpstr>
      <vt:lpstr>How is the norm related to the conditioning of the matrix? (cont.) </vt:lpstr>
      <vt:lpstr>How is the norm related to the conditioning of the matrix? (cont.) </vt:lpstr>
      <vt:lpstr>How is the norm related to the conditioning of the matrix? (cont.) </vt:lpstr>
      <vt:lpstr>How is the norm related to the conditioning of the matrix? (cont.) </vt:lpstr>
      <vt:lpstr>How is the norm related to the conditioning of the matrix? (cont.) </vt:lpstr>
      <vt:lpstr>How is the norm related to the conditioning of the matrix? (cont.) </vt:lpstr>
      <vt:lpstr>How is the norm related to the conditioning of the matrix? (cont.) </vt:lpstr>
      <vt:lpstr>Properties of norms</vt:lpstr>
      <vt:lpstr>Identifying well-conditioned and ill conditioned system of equations</vt:lpstr>
      <vt:lpstr>Identifying well-conditioned and ill conditioned system of equations (cont.)</vt:lpstr>
      <vt:lpstr>Identifying well-conditioned and ill conditioned system of equations (cont.)</vt:lpstr>
      <vt:lpstr>Proof</vt:lpstr>
      <vt:lpstr>Proof (cont.)</vt:lpstr>
      <vt:lpstr>Proof (cont.)</vt:lpstr>
      <vt:lpstr>Proof (cont.)</vt:lpstr>
      <vt:lpstr>Example 4</vt:lpstr>
      <vt:lpstr>Example 4 (cont.)</vt:lpstr>
      <vt:lpstr>Example 4 (cont.)c</vt:lpstr>
      <vt:lpstr>Example 5</vt:lpstr>
      <vt:lpstr>Example 5 (cont.)</vt:lpstr>
      <vt:lpstr>Example 5 (cont.)</vt:lpstr>
      <vt:lpstr>Key terms </vt:lpstr>
    </vt:vector>
  </TitlesOfParts>
  <Company>Engineering 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AudioVisual Lectures on YouTube</dc:title>
  <dc:creator>Autar K Kaw</dc:creator>
  <cp:lastModifiedBy>Berto</cp:lastModifiedBy>
  <cp:revision>163</cp:revision>
  <dcterms:created xsi:type="dcterms:W3CDTF">2010-03-25T21:52:13Z</dcterms:created>
  <dcterms:modified xsi:type="dcterms:W3CDTF">2014-03-31T04:22:41Z</dcterms:modified>
</cp:coreProperties>
</file>