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008" r:id="rId1"/>
  </p:sldMasterIdLst>
  <p:notesMasterIdLst>
    <p:notesMasterId r:id="rId73"/>
  </p:notesMasterIdLst>
  <p:sldIdLst>
    <p:sldId id="256" r:id="rId2"/>
    <p:sldId id="280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</p:sldIdLst>
  <p:sldSz cx="9144000" cy="6858000" type="screen4x3"/>
  <p:notesSz cx="7315200" cy="9601200"/>
  <p:custDataLst>
    <p:tags r:id="rId7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43" autoAdjust="0"/>
  </p:normalViewPr>
  <p:slideViewPr>
    <p:cSldViewPr>
      <p:cViewPr>
        <p:scale>
          <a:sx n="80" d="100"/>
          <a:sy n="80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4.wmf"/><Relationship Id="rId5" Type="http://schemas.openxmlformats.org/officeDocument/2006/relationships/image" Target="../media/image61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7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8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87.wmf"/><Relationship Id="rId4" Type="http://schemas.openxmlformats.org/officeDocument/2006/relationships/image" Target="../media/image10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92.wmf"/><Relationship Id="rId1" Type="http://schemas.openxmlformats.org/officeDocument/2006/relationships/image" Target="../media/image87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05.wmf"/><Relationship Id="rId4" Type="http://schemas.openxmlformats.org/officeDocument/2006/relationships/image" Target="../media/image115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7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4" Type="http://schemas.openxmlformats.org/officeDocument/2006/relationships/image" Target="../media/image1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5" Type="http://schemas.openxmlformats.org/officeDocument/2006/relationships/image" Target="../media/image140.wmf"/><Relationship Id="rId4" Type="http://schemas.openxmlformats.org/officeDocument/2006/relationships/image" Target="../media/image139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wmf"/><Relationship Id="rId1" Type="http://schemas.openxmlformats.org/officeDocument/2006/relationships/image" Target="../media/image141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4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2" Type="http://schemas.openxmlformats.org/officeDocument/2006/relationships/image" Target="../media/image148.wmf"/><Relationship Id="rId1" Type="http://schemas.openxmlformats.org/officeDocument/2006/relationships/image" Target="../media/image133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33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4" Type="http://schemas.openxmlformats.org/officeDocument/2006/relationships/image" Target="../media/image161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5" Type="http://schemas.openxmlformats.org/officeDocument/2006/relationships/image" Target="../media/image164.wmf"/><Relationship Id="rId4" Type="http://schemas.openxmlformats.org/officeDocument/2006/relationships/image" Target="../media/image163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4" Type="http://schemas.openxmlformats.org/officeDocument/2006/relationships/image" Target="../media/image169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8.wmf"/><Relationship Id="rId2" Type="http://schemas.openxmlformats.org/officeDocument/2006/relationships/image" Target="../media/image177.wmf"/><Relationship Id="rId1" Type="http://schemas.openxmlformats.org/officeDocument/2006/relationships/image" Target="../media/image176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wmf"/><Relationship Id="rId2" Type="http://schemas.openxmlformats.org/officeDocument/2006/relationships/image" Target="../media/image180.wmf"/><Relationship Id="rId1" Type="http://schemas.openxmlformats.org/officeDocument/2006/relationships/image" Target="../media/image179.wmf"/><Relationship Id="rId4" Type="http://schemas.openxmlformats.org/officeDocument/2006/relationships/image" Target="../media/image182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4" Type="http://schemas.openxmlformats.org/officeDocument/2006/relationships/image" Target="../media/image186.wmf"/></Relationships>
</file>

<file path=ppt/drawings/_rels/vmlDrawing5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8.wmf"/><Relationship Id="rId1" Type="http://schemas.openxmlformats.org/officeDocument/2006/relationships/image" Target="../media/image187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wmf"/><Relationship Id="rId1" Type="http://schemas.openxmlformats.org/officeDocument/2006/relationships/image" Target="../media/image189.wmf"/></Relationships>
</file>

<file path=ppt/drawings/_rels/vmlDrawing5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wmf"/><Relationship Id="rId2" Type="http://schemas.openxmlformats.org/officeDocument/2006/relationships/image" Target="../media/image192.wmf"/><Relationship Id="rId1" Type="http://schemas.openxmlformats.org/officeDocument/2006/relationships/image" Target="../media/image191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wmf"/><Relationship Id="rId2" Type="http://schemas.openxmlformats.org/officeDocument/2006/relationships/image" Target="../media/image195.wmf"/><Relationship Id="rId1" Type="http://schemas.openxmlformats.org/officeDocument/2006/relationships/image" Target="../media/image19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wmf"/><Relationship Id="rId7" Type="http://schemas.openxmlformats.org/officeDocument/2006/relationships/image" Target="../media/image203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Relationship Id="rId6" Type="http://schemas.openxmlformats.org/officeDocument/2006/relationships/image" Target="../media/image202.wmf"/><Relationship Id="rId5" Type="http://schemas.openxmlformats.org/officeDocument/2006/relationships/image" Target="../media/image201.wmf"/><Relationship Id="rId4" Type="http://schemas.openxmlformats.org/officeDocument/2006/relationships/image" Target="../media/image200.wmf"/></Relationships>
</file>

<file path=ppt/drawings/_rels/vmlDrawing6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wmf"/><Relationship Id="rId3" Type="http://schemas.openxmlformats.org/officeDocument/2006/relationships/image" Target="../media/image206.wmf"/><Relationship Id="rId7" Type="http://schemas.openxmlformats.org/officeDocument/2006/relationships/image" Target="../media/image210.wmf"/><Relationship Id="rId2" Type="http://schemas.openxmlformats.org/officeDocument/2006/relationships/image" Target="../media/image205.wmf"/><Relationship Id="rId1" Type="http://schemas.openxmlformats.org/officeDocument/2006/relationships/image" Target="../media/image204.wmf"/><Relationship Id="rId6" Type="http://schemas.openxmlformats.org/officeDocument/2006/relationships/image" Target="../media/image209.wmf"/><Relationship Id="rId5" Type="http://schemas.openxmlformats.org/officeDocument/2006/relationships/image" Target="../media/image208.wmf"/><Relationship Id="rId4" Type="http://schemas.openxmlformats.org/officeDocument/2006/relationships/image" Target="../media/image207.wmf"/><Relationship Id="rId9" Type="http://schemas.openxmlformats.org/officeDocument/2006/relationships/image" Target="../media/image212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5.wmf"/><Relationship Id="rId7" Type="http://schemas.openxmlformats.org/officeDocument/2006/relationships/image" Target="../media/image219.wmf"/><Relationship Id="rId2" Type="http://schemas.openxmlformats.org/officeDocument/2006/relationships/image" Target="../media/image214.wmf"/><Relationship Id="rId1" Type="http://schemas.openxmlformats.org/officeDocument/2006/relationships/image" Target="../media/image213.wmf"/><Relationship Id="rId6" Type="http://schemas.openxmlformats.org/officeDocument/2006/relationships/image" Target="../media/image218.wmf"/><Relationship Id="rId5" Type="http://schemas.openxmlformats.org/officeDocument/2006/relationships/image" Target="../media/image217.wmf"/><Relationship Id="rId4" Type="http://schemas.openxmlformats.org/officeDocument/2006/relationships/image" Target="../media/image216.wmf"/></Relationships>
</file>

<file path=ppt/drawings/_rels/vmlDrawing6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wmf"/><Relationship Id="rId2" Type="http://schemas.openxmlformats.org/officeDocument/2006/relationships/image" Target="../media/image221.wmf"/><Relationship Id="rId1" Type="http://schemas.openxmlformats.org/officeDocument/2006/relationships/image" Target="../media/image220.wmf"/><Relationship Id="rId6" Type="http://schemas.openxmlformats.org/officeDocument/2006/relationships/image" Target="../media/image225.wmf"/><Relationship Id="rId5" Type="http://schemas.openxmlformats.org/officeDocument/2006/relationships/image" Target="../media/image224.wmf"/><Relationship Id="rId4" Type="http://schemas.openxmlformats.org/officeDocument/2006/relationships/image" Target="../media/image223.wmf"/></Relationships>
</file>

<file path=ppt/drawings/_rels/vmlDrawing6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8.wmf"/><Relationship Id="rId2" Type="http://schemas.openxmlformats.org/officeDocument/2006/relationships/image" Target="../media/image227.wmf"/><Relationship Id="rId1" Type="http://schemas.openxmlformats.org/officeDocument/2006/relationships/image" Target="../media/image226.wmf"/></Relationships>
</file>

<file path=ppt/drawings/_rels/vmlDrawing6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6.wmf"/><Relationship Id="rId3" Type="http://schemas.openxmlformats.org/officeDocument/2006/relationships/image" Target="../media/image231.wmf"/><Relationship Id="rId7" Type="http://schemas.openxmlformats.org/officeDocument/2006/relationships/image" Target="../media/image235.wmf"/><Relationship Id="rId2" Type="http://schemas.openxmlformats.org/officeDocument/2006/relationships/image" Target="../media/image230.wmf"/><Relationship Id="rId1" Type="http://schemas.openxmlformats.org/officeDocument/2006/relationships/image" Target="../media/image229.wmf"/><Relationship Id="rId6" Type="http://schemas.openxmlformats.org/officeDocument/2006/relationships/image" Target="../media/image234.wmf"/><Relationship Id="rId5" Type="http://schemas.openxmlformats.org/officeDocument/2006/relationships/image" Target="../media/image233.wmf"/><Relationship Id="rId4" Type="http://schemas.openxmlformats.org/officeDocument/2006/relationships/image" Target="../media/image232.wmf"/></Relationships>
</file>

<file path=ppt/drawings/_rels/vmlDrawing6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wmf"/><Relationship Id="rId2" Type="http://schemas.openxmlformats.org/officeDocument/2006/relationships/image" Target="../media/image230.wmf"/><Relationship Id="rId1" Type="http://schemas.openxmlformats.org/officeDocument/2006/relationships/image" Target="../media/image229.wmf"/><Relationship Id="rId6" Type="http://schemas.openxmlformats.org/officeDocument/2006/relationships/image" Target="../media/image239.wmf"/><Relationship Id="rId5" Type="http://schemas.openxmlformats.org/officeDocument/2006/relationships/image" Target="../media/image238.wmf"/><Relationship Id="rId4" Type="http://schemas.openxmlformats.org/officeDocument/2006/relationships/image" Target="../media/image23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DA73907-49FB-4437-AACB-65FE755F3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3C69F3-B318-45C3-9A29-F6CC28CE102B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A51123-232F-409C-9E0B-DC004B449DF7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0A123E-AA88-4612-9D8C-FF51F4A012B4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583363"/>
            <a:ext cx="2743200" cy="274637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AD74-8550-4540-BB94-B9A5FA2CA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13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730F-6AA4-43BB-A6FF-E8193EE01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4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0104-4315-4043-908B-19678DD16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6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9062" indent="0">
              <a:buClrTx/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  <a:extLst/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1A0E3-6C31-46A9-8A7B-EB5313779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0798-2147-4A2B-BA2E-607290A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8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DAF0-5C11-4DD9-AB15-6FEC0F1D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21674-1FA2-4446-81F1-E333ED7E1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75EB3-74C5-4C16-9B7C-0F3F3C018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B1CB-C798-43E9-8021-F01825C5B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CAB4-F677-42CF-83C6-FDA45AB2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0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DEBC-B26A-4718-9B9F-B403BFCE8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14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77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5D5EE4B-C264-437D-9E73-5831B9CDD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17" r:id="rId2"/>
    <p:sldLayoutId id="2147484423" r:id="rId3"/>
    <p:sldLayoutId id="2147484418" r:id="rId4"/>
    <p:sldLayoutId id="2147484419" r:id="rId5"/>
    <p:sldLayoutId id="2147484420" r:id="rId6"/>
    <p:sldLayoutId id="2147484424" r:id="rId7"/>
    <p:sldLayoutId id="2147484425" r:id="rId8"/>
    <p:sldLayoutId id="2147484426" r:id="rId9"/>
    <p:sldLayoutId id="2147484421" r:id="rId10"/>
    <p:sldLayoutId id="21474844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119062" indent="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None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nm.mathforcollege.com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1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3.bin"/><Relationship Id="rId18" Type="http://schemas.openxmlformats.org/officeDocument/2006/relationships/oleObject" Target="../embeddings/oleObject66.bin"/><Relationship Id="rId3" Type="http://schemas.openxmlformats.org/officeDocument/2006/relationships/oleObject" Target="../embeddings/oleObject57.bin"/><Relationship Id="rId21" Type="http://schemas.openxmlformats.org/officeDocument/2006/relationships/image" Target="../media/image61.wmf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7.wmf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8.bin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m.mathforcolleg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6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5.wmf"/><Relationship Id="rId11" Type="http://schemas.openxmlformats.org/officeDocument/2006/relationships/image" Target="../media/image66.wmf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6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61.wmf"/><Relationship Id="rId3" Type="http://schemas.openxmlformats.org/officeDocument/2006/relationships/oleObject" Target="../embeddings/oleObject77.bin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69.wmf"/><Relationship Id="rId5" Type="http://schemas.openxmlformats.org/officeDocument/2006/relationships/oleObject" Target="../embeddings/oleObject78.bin"/><Relationship Id="rId10" Type="http://schemas.openxmlformats.org/officeDocument/2006/relationships/oleObject" Target="../embeddings/oleObject81.bin"/><Relationship Id="rId4" Type="http://schemas.openxmlformats.org/officeDocument/2006/relationships/image" Target="../media/image64.wmf"/><Relationship Id="rId9" Type="http://schemas.openxmlformats.org/officeDocument/2006/relationships/image" Target="../media/image68.wmf"/><Relationship Id="rId14" Type="http://schemas.openxmlformats.org/officeDocument/2006/relationships/oleObject" Target="../embeddings/oleObject8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7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7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8.wmf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75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7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8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88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9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2.bin"/><Relationship Id="rId15" Type="http://schemas.openxmlformats.org/officeDocument/2006/relationships/image" Target="../media/image89.wmf"/><Relationship Id="rId10" Type="http://schemas.openxmlformats.org/officeDocument/2006/relationships/oleObject" Target="../embeddings/oleObject105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04.bin"/><Relationship Id="rId14" Type="http://schemas.openxmlformats.org/officeDocument/2006/relationships/oleObject" Target="../embeddings/oleObject10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3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7.bin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image" Target="../media/image94.wmf"/><Relationship Id="rId10" Type="http://schemas.openxmlformats.org/officeDocument/2006/relationships/image" Target="../media/image92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119.bin"/><Relationship Id="rId4" Type="http://schemas.openxmlformats.org/officeDocument/2006/relationships/image" Target="../media/image8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9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12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3.bin"/><Relationship Id="rId15" Type="http://schemas.openxmlformats.org/officeDocument/2006/relationships/image" Target="../media/image100.wmf"/><Relationship Id="rId10" Type="http://schemas.openxmlformats.org/officeDocument/2006/relationships/oleObject" Target="../embeddings/oleObject126.bin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25.bin"/><Relationship Id="rId14" Type="http://schemas.openxmlformats.org/officeDocument/2006/relationships/oleObject" Target="../embeddings/oleObject13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37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32.bin"/><Relationship Id="rId15" Type="http://schemas.openxmlformats.org/officeDocument/2006/relationships/image" Target="../media/image103.wmf"/><Relationship Id="rId10" Type="http://schemas.openxmlformats.org/officeDocument/2006/relationships/image" Target="../media/image102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34.bin"/><Relationship Id="rId14" Type="http://schemas.openxmlformats.org/officeDocument/2006/relationships/oleObject" Target="../embeddings/oleObject13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05.wmf"/><Relationship Id="rId5" Type="http://schemas.openxmlformats.org/officeDocument/2006/relationships/oleObject" Target="../embeddings/oleObject140.bin"/><Relationship Id="rId10" Type="http://schemas.openxmlformats.org/officeDocument/2006/relationships/oleObject" Target="../embeddings/oleObject143.bin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4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10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108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47.bin"/><Relationship Id="rId4" Type="http://schemas.openxmlformats.org/officeDocument/2006/relationships/image" Target="../media/image109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112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51.bin"/><Relationship Id="rId10" Type="http://schemas.openxmlformats.org/officeDocument/2006/relationships/image" Target="../media/image115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5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11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117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118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9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61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oleObject" Target="../embeddings/oleObject163.bin"/><Relationship Id="rId7" Type="http://schemas.openxmlformats.org/officeDocument/2006/relationships/oleObject" Target="../embeddings/oleObject1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164.bin"/><Relationship Id="rId10" Type="http://schemas.openxmlformats.org/officeDocument/2006/relationships/image" Target="../media/image127.wmf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66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29.wmf"/><Relationship Id="rId5" Type="http://schemas.openxmlformats.org/officeDocument/2006/relationships/oleObject" Target="../embeddings/oleObject168.bin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70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oleObject" Target="../embeddings/oleObject176.bin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1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32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0" Type="http://schemas.openxmlformats.org/officeDocument/2006/relationships/image" Target="../media/image134.wmf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74.bin"/><Relationship Id="rId14" Type="http://schemas.openxmlformats.org/officeDocument/2006/relationships/image" Target="../media/image136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oleObject" Target="../embeddings/oleObject177.bin"/><Relationship Id="rId7" Type="http://schemas.openxmlformats.org/officeDocument/2006/relationships/oleObject" Target="../embeddings/oleObject179.bin"/><Relationship Id="rId12" Type="http://schemas.openxmlformats.org/officeDocument/2006/relationships/image" Target="../media/image1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38.wmf"/><Relationship Id="rId11" Type="http://schemas.openxmlformats.org/officeDocument/2006/relationships/oleObject" Target="../embeddings/oleObject181.bin"/><Relationship Id="rId5" Type="http://schemas.openxmlformats.org/officeDocument/2006/relationships/oleObject" Target="../embeddings/oleObject178.bin"/><Relationship Id="rId10" Type="http://schemas.openxmlformats.org/officeDocument/2006/relationships/image" Target="../media/image139.wmf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80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42.wmf"/><Relationship Id="rId5" Type="http://schemas.openxmlformats.org/officeDocument/2006/relationships/oleObject" Target="../embeddings/oleObject183.bin"/><Relationship Id="rId4" Type="http://schemas.openxmlformats.org/officeDocument/2006/relationships/image" Target="../media/image141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3" Type="http://schemas.openxmlformats.org/officeDocument/2006/relationships/oleObject" Target="../embeddings/oleObject184.bin"/><Relationship Id="rId7" Type="http://schemas.openxmlformats.org/officeDocument/2006/relationships/oleObject" Target="../embeddings/oleObject186.bin"/><Relationship Id="rId12" Type="http://schemas.openxmlformats.org/officeDocument/2006/relationships/image" Target="../media/image1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44.wmf"/><Relationship Id="rId11" Type="http://schemas.openxmlformats.org/officeDocument/2006/relationships/oleObject" Target="../embeddings/oleObject188.bin"/><Relationship Id="rId5" Type="http://schemas.openxmlformats.org/officeDocument/2006/relationships/oleObject" Target="../embeddings/oleObject185.bin"/><Relationship Id="rId10" Type="http://schemas.openxmlformats.org/officeDocument/2006/relationships/image" Target="../media/image146.wmf"/><Relationship Id="rId4" Type="http://schemas.openxmlformats.org/officeDocument/2006/relationships/image" Target="../media/image143.wmf"/><Relationship Id="rId9" Type="http://schemas.openxmlformats.org/officeDocument/2006/relationships/oleObject" Target="../embeddings/oleObject187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13" Type="http://schemas.openxmlformats.org/officeDocument/2006/relationships/image" Target="../media/image151.wmf"/><Relationship Id="rId18" Type="http://schemas.openxmlformats.org/officeDocument/2006/relationships/oleObject" Target="../embeddings/oleObject197.bin"/><Relationship Id="rId3" Type="http://schemas.openxmlformats.org/officeDocument/2006/relationships/oleObject" Target="../embeddings/oleObject189.bin"/><Relationship Id="rId21" Type="http://schemas.openxmlformats.org/officeDocument/2006/relationships/image" Target="../media/image154.wmf"/><Relationship Id="rId7" Type="http://schemas.openxmlformats.org/officeDocument/2006/relationships/oleObject" Target="../embeddings/oleObject191.bin"/><Relationship Id="rId12" Type="http://schemas.openxmlformats.org/officeDocument/2006/relationships/oleObject" Target="../embeddings/oleObject194.bin"/><Relationship Id="rId17" Type="http://schemas.openxmlformats.org/officeDocument/2006/relationships/image" Target="../media/image1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6.bin"/><Relationship Id="rId20" Type="http://schemas.openxmlformats.org/officeDocument/2006/relationships/oleObject" Target="../embeddings/oleObject199.bin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48.wmf"/><Relationship Id="rId11" Type="http://schemas.openxmlformats.org/officeDocument/2006/relationships/image" Target="../media/image150.wmf"/><Relationship Id="rId5" Type="http://schemas.openxmlformats.org/officeDocument/2006/relationships/oleObject" Target="../embeddings/oleObject190.bin"/><Relationship Id="rId15" Type="http://schemas.openxmlformats.org/officeDocument/2006/relationships/image" Target="../media/image152.wmf"/><Relationship Id="rId10" Type="http://schemas.openxmlformats.org/officeDocument/2006/relationships/oleObject" Target="../embeddings/oleObject193.bin"/><Relationship Id="rId19" Type="http://schemas.openxmlformats.org/officeDocument/2006/relationships/oleObject" Target="../embeddings/oleObject198.bin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92.bin"/><Relationship Id="rId14" Type="http://schemas.openxmlformats.org/officeDocument/2006/relationships/oleObject" Target="../embeddings/oleObject19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oleObject" Target="../embeddings/oleObject206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2.bin"/><Relationship Id="rId12" Type="http://schemas.openxmlformats.org/officeDocument/2006/relationships/oleObject" Target="../embeddings/oleObject20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9.wmf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55.wmf"/><Relationship Id="rId11" Type="http://schemas.openxmlformats.org/officeDocument/2006/relationships/image" Target="../media/image157.wmf"/><Relationship Id="rId5" Type="http://schemas.openxmlformats.org/officeDocument/2006/relationships/oleObject" Target="../embeddings/oleObject201.bin"/><Relationship Id="rId15" Type="http://schemas.openxmlformats.org/officeDocument/2006/relationships/oleObject" Target="../embeddings/oleObject207.bin"/><Relationship Id="rId10" Type="http://schemas.openxmlformats.org/officeDocument/2006/relationships/oleObject" Target="../embeddings/oleObject204.bin"/><Relationship Id="rId4" Type="http://schemas.openxmlformats.org/officeDocument/2006/relationships/image" Target="../media/image133.wmf"/><Relationship Id="rId9" Type="http://schemas.openxmlformats.org/officeDocument/2006/relationships/image" Target="../media/image156.wmf"/><Relationship Id="rId14" Type="http://schemas.openxmlformats.org/officeDocument/2006/relationships/image" Target="../media/image158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3" Type="http://schemas.openxmlformats.org/officeDocument/2006/relationships/oleObject" Target="../embeddings/oleObject208.bin"/><Relationship Id="rId7" Type="http://schemas.openxmlformats.org/officeDocument/2006/relationships/oleObject" Target="../embeddings/oleObject2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56.wmf"/><Relationship Id="rId5" Type="http://schemas.openxmlformats.org/officeDocument/2006/relationships/oleObject" Target="../embeddings/oleObject209.bin"/><Relationship Id="rId10" Type="http://schemas.openxmlformats.org/officeDocument/2006/relationships/image" Target="../media/image161.wmf"/><Relationship Id="rId4" Type="http://schemas.openxmlformats.org/officeDocument/2006/relationships/image" Target="../media/image155.wmf"/><Relationship Id="rId9" Type="http://schemas.openxmlformats.org/officeDocument/2006/relationships/oleObject" Target="../embeddings/oleObject211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4.bin"/><Relationship Id="rId12" Type="http://schemas.openxmlformats.org/officeDocument/2006/relationships/image" Target="../media/image1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156.wmf"/><Relationship Id="rId11" Type="http://schemas.openxmlformats.org/officeDocument/2006/relationships/oleObject" Target="../embeddings/oleObject216.bin"/><Relationship Id="rId5" Type="http://schemas.openxmlformats.org/officeDocument/2006/relationships/oleObject" Target="../embeddings/oleObject213.bin"/><Relationship Id="rId10" Type="http://schemas.openxmlformats.org/officeDocument/2006/relationships/image" Target="../media/image163.wmf"/><Relationship Id="rId4" Type="http://schemas.openxmlformats.org/officeDocument/2006/relationships/image" Target="../media/image155.wmf"/><Relationship Id="rId9" Type="http://schemas.openxmlformats.org/officeDocument/2006/relationships/oleObject" Target="../embeddings/oleObject215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4" Type="http://schemas.openxmlformats.org/officeDocument/2006/relationships/image" Target="../media/image165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wmf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167.wmf"/><Relationship Id="rId11" Type="http://schemas.openxmlformats.org/officeDocument/2006/relationships/oleObject" Target="../embeddings/oleObject222.bin"/><Relationship Id="rId5" Type="http://schemas.openxmlformats.org/officeDocument/2006/relationships/oleObject" Target="../embeddings/oleObject219.bin"/><Relationship Id="rId10" Type="http://schemas.openxmlformats.org/officeDocument/2006/relationships/image" Target="../media/image169.wmf"/><Relationship Id="rId4" Type="http://schemas.openxmlformats.org/officeDocument/2006/relationships/image" Target="../media/image166.wmf"/><Relationship Id="rId9" Type="http://schemas.openxmlformats.org/officeDocument/2006/relationships/oleObject" Target="../embeddings/oleObject221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wmf"/><Relationship Id="rId3" Type="http://schemas.openxmlformats.org/officeDocument/2006/relationships/oleObject" Target="../embeddings/oleObject223.bin"/><Relationship Id="rId7" Type="http://schemas.openxmlformats.org/officeDocument/2006/relationships/oleObject" Target="../embeddings/oleObject2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171.wmf"/><Relationship Id="rId5" Type="http://schemas.openxmlformats.org/officeDocument/2006/relationships/oleObject" Target="../embeddings/oleObject224.bin"/><Relationship Id="rId4" Type="http://schemas.openxmlformats.org/officeDocument/2006/relationships/image" Target="../media/image170.w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174.wmf"/><Relationship Id="rId5" Type="http://schemas.openxmlformats.org/officeDocument/2006/relationships/oleObject" Target="../embeddings/oleObject227.bin"/><Relationship Id="rId4" Type="http://schemas.openxmlformats.org/officeDocument/2006/relationships/image" Target="../media/image173.wmf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wmf"/><Relationship Id="rId3" Type="http://schemas.openxmlformats.org/officeDocument/2006/relationships/oleObject" Target="../embeddings/oleObject229.bin"/><Relationship Id="rId7" Type="http://schemas.openxmlformats.org/officeDocument/2006/relationships/oleObject" Target="../embeddings/oleObject2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177.wmf"/><Relationship Id="rId5" Type="http://schemas.openxmlformats.org/officeDocument/2006/relationships/oleObject" Target="../embeddings/oleObject230.bin"/><Relationship Id="rId4" Type="http://schemas.openxmlformats.org/officeDocument/2006/relationships/image" Target="../media/image176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3" Type="http://schemas.openxmlformats.org/officeDocument/2006/relationships/oleObject" Target="../embeddings/oleObject232.bin"/><Relationship Id="rId7" Type="http://schemas.openxmlformats.org/officeDocument/2006/relationships/oleObject" Target="../embeddings/oleObject2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6" Type="http://schemas.openxmlformats.org/officeDocument/2006/relationships/image" Target="../media/image180.wmf"/><Relationship Id="rId5" Type="http://schemas.openxmlformats.org/officeDocument/2006/relationships/oleObject" Target="../embeddings/oleObject233.bin"/><Relationship Id="rId10" Type="http://schemas.openxmlformats.org/officeDocument/2006/relationships/image" Target="../media/image182.wmf"/><Relationship Id="rId4" Type="http://schemas.openxmlformats.org/officeDocument/2006/relationships/image" Target="../media/image179.wmf"/><Relationship Id="rId9" Type="http://schemas.openxmlformats.org/officeDocument/2006/relationships/oleObject" Target="../embeddings/oleObject235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3" Type="http://schemas.openxmlformats.org/officeDocument/2006/relationships/oleObject" Target="../embeddings/oleObject236.bin"/><Relationship Id="rId7" Type="http://schemas.openxmlformats.org/officeDocument/2006/relationships/oleObject" Target="../embeddings/oleObject2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Relationship Id="rId6" Type="http://schemas.openxmlformats.org/officeDocument/2006/relationships/image" Target="../media/image184.wmf"/><Relationship Id="rId5" Type="http://schemas.openxmlformats.org/officeDocument/2006/relationships/oleObject" Target="../embeddings/oleObject237.bin"/><Relationship Id="rId10" Type="http://schemas.openxmlformats.org/officeDocument/2006/relationships/image" Target="../media/image186.wmf"/><Relationship Id="rId4" Type="http://schemas.openxmlformats.org/officeDocument/2006/relationships/image" Target="../media/image183.wmf"/><Relationship Id="rId9" Type="http://schemas.openxmlformats.org/officeDocument/2006/relationships/oleObject" Target="../embeddings/oleObject2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6" Type="http://schemas.openxmlformats.org/officeDocument/2006/relationships/image" Target="../media/image188.wmf"/><Relationship Id="rId5" Type="http://schemas.openxmlformats.org/officeDocument/2006/relationships/oleObject" Target="../embeddings/oleObject241.bin"/><Relationship Id="rId4" Type="http://schemas.openxmlformats.org/officeDocument/2006/relationships/image" Target="../media/image187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Relationship Id="rId6" Type="http://schemas.openxmlformats.org/officeDocument/2006/relationships/image" Target="../media/image190.wmf"/><Relationship Id="rId5" Type="http://schemas.openxmlformats.org/officeDocument/2006/relationships/oleObject" Target="../embeddings/oleObject243.bin"/><Relationship Id="rId4" Type="http://schemas.openxmlformats.org/officeDocument/2006/relationships/image" Target="../media/image189.w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wmf"/><Relationship Id="rId3" Type="http://schemas.openxmlformats.org/officeDocument/2006/relationships/oleObject" Target="../embeddings/oleObject244.bin"/><Relationship Id="rId7" Type="http://schemas.openxmlformats.org/officeDocument/2006/relationships/oleObject" Target="../embeddings/oleObject2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8.vml"/><Relationship Id="rId6" Type="http://schemas.openxmlformats.org/officeDocument/2006/relationships/image" Target="../media/image192.wmf"/><Relationship Id="rId5" Type="http://schemas.openxmlformats.org/officeDocument/2006/relationships/oleObject" Target="../embeddings/oleObject245.bin"/><Relationship Id="rId4" Type="http://schemas.openxmlformats.org/officeDocument/2006/relationships/image" Target="../media/image191.wmf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wmf"/><Relationship Id="rId3" Type="http://schemas.openxmlformats.org/officeDocument/2006/relationships/oleObject" Target="../embeddings/oleObject247.bin"/><Relationship Id="rId7" Type="http://schemas.openxmlformats.org/officeDocument/2006/relationships/oleObject" Target="../embeddings/oleObject2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9.vml"/><Relationship Id="rId6" Type="http://schemas.openxmlformats.org/officeDocument/2006/relationships/image" Target="../media/image195.wmf"/><Relationship Id="rId5" Type="http://schemas.openxmlformats.org/officeDocument/2006/relationships/oleObject" Target="../embeddings/oleObject248.bin"/><Relationship Id="rId4" Type="http://schemas.openxmlformats.org/officeDocument/2006/relationships/image" Target="../media/image194.w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wmf"/><Relationship Id="rId13" Type="http://schemas.openxmlformats.org/officeDocument/2006/relationships/image" Target="../media/image201.wmf"/><Relationship Id="rId3" Type="http://schemas.openxmlformats.org/officeDocument/2006/relationships/oleObject" Target="../embeddings/oleObject250.bin"/><Relationship Id="rId7" Type="http://schemas.openxmlformats.org/officeDocument/2006/relationships/oleObject" Target="../embeddings/oleObject252.bin"/><Relationship Id="rId12" Type="http://schemas.openxmlformats.org/officeDocument/2006/relationships/oleObject" Target="../embeddings/oleObject255.bin"/><Relationship Id="rId17" Type="http://schemas.openxmlformats.org/officeDocument/2006/relationships/image" Target="../media/image20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7.bin"/><Relationship Id="rId1" Type="http://schemas.openxmlformats.org/officeDocument/2006/relationships/vmlDrawing" Target="../drawings/vmlDrawing60.vml"/><Relationship Id="rId6" Type="http://schemas.openxmlformats.org/officeDocument/2006/relationships/image" Target="../media/image198.wmf"/><Relationship Id="rId11" Type="http://schemas.openxmlformats.org/officeDocument/2006/relationships/oleObject" Target="../embeddings/oleObject254.bin"/><Relationship Id="rId5" Type="http://schemas.openxmlformats.org/officeDocument/2006/relationships/oleObject" Target="../embeddings/oleObject251.bin"/><Relationship Id="rId15" Type="http://schemas.openxmlformats.org/officeDocument/2006/relationships/image" Target="../media/image202.wmf"/><Relationship Id="rId10" Type="http://schemas.openxmlformats.org/officeDocument/2006/relationships/image" Target="../media/image200.wmf"/><Relationship Id="rId4" Type="http://schemas.openxmlformats.org/officeDocument/2006/relationships/image" Target="../media/image197.wmf"/><Relationship Id="rId9" Type="http://schemas.openxmlformats.org/officeDocument/2006/relationships/oleObject" Target="../embeddings/oleObject253.bin"/><Relationship Id="rId14" Type="http://schemas.openxmlformats.org/officeDocument/2006/relationships/oleObject" Target="../embeddings/oleObject256.bin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wmf"/><Relationship Id="rId13" Type="http://schemas.openxmlformats.org/officeDocument/2006/relationships/oleObject" Target="../embeddings/oleObject263.bin"/><Relationship Id="rId18" Type="http://schemas.openxmlformats.org/officeDocument/2006/relationships/image" Target="../media/image211.wmf"/><Relationship Id="rId3" Type="http://schemas.openxmlformats.org/officeDocument/2006/relationships/oleObject" Target="../embeddings/oleObject258.bin"/><Relationship Id="rId7" Type="http://schemas.openxmlformats.org/officeDocument/2006/relationships/oleObject" Target="../embeddings/oleObject260.bin"/><Relationship Id="rId12" Type="http://schemas.openxmlformats.org/officeDocument/2006/relationships/image" Target="../media/image208.wmf"/><Relationship Id="rId17" Type="http://schemas.openxmlformats.org/officeDocument/2006/relationships/oleObject" Target="../embeddings/oleObject2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0.wmf"/><Relationship Id="rId20" Type="http://schemas.openxmlformats.org/officeDocument/2006/relationships/image" Target="../media/image212.wmf"/><Relationship Id="rId1" Type="http://schemas.openxmlformats.org/officeDocument/2006/relationships/vmlDrawing" Target="../drawings/vmlDrawing61.vml"/><Relationship Id="rId6" Type="http://schemas.openxmlformats.org/officeDocument/2006/relationships/image" Target="../media/image205.wmf"/><Relationship Id="rId11" Type="http://schemas.openxmlformats.org/officeDocument/2006/relationships/oleObject" Target="../embeddings/oleObject262.bin"/><Relationship Id="rId5" Type="http://schemas.openxmlformats.org/officeDocument/2006/relationships/oleObject" Target="../embeddings/oleObject259.bin"/><Relationship Id="rId15" Type="http://schemas.openxmlformats.org/officeDocument/2006/relationships/oleObject" Target="../embeddings/oleObject264.bin"/><Relationship Id="rId10" Type="http://schemas.openxmlformats.org/officeDocument/2006/relationships/image" Target="../media/image207.wmf"/><Relationship Id="rId19" Type="http://schemas.openxmlformats.org/officeDocument/2006/relationships/oleObject" Target="../embeddings/oleObject266.bin"/><Relationship Id="rId4" Type="http://schemas.openxmlformats.org/officeDocument/2006/relationships/image" Target="../media/image204.wmf"/><Relationship Id="rId9" Type="http://schemas.openxmlformats.org/officeDocument/2006/relationships/oleObject" Target="../embeddings/oleObject261.bin"/><Relationship Id="rId14" Type="http://schemas.openxmlformats.org/officeDocument/2006/relationships/image" Target="../media/image209.w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wmf"/><Relationship Id="rId13" Type="http://schemas.openxmlformats.org/officeDocument/2006/relationships/oleObject" Target="../embeddings/oleObject272.bin"/><Relationship Id="rId3" Type="http://schemas.openxmlformats.org/officeDocument/2006/relationships/oleObject" Target="../embeddings/oleObject267.bin"/><Relationship Id="rId7" Type="http://schemas.openxmlformats.org/officeDocument/2006/relationships/oleObject" Target="../embeddings/oleObject269.bin"/><Relationship Id="rId12" Type="http://schemas.openxmlformats.org/officeDocument/2006/relationships/image" Target="../media/image2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9.wmf"/><Relationship Id="rId1" Type="http://schemas.openxmlformats.org/officeDocument/2006/relationships/vmlDrawing" Target="../drawings/vmlDrawing62.vml"/><Relationship Id="rId6" Type="http://schemas.openxmlformats.org/officeDocument/2006/relationships/image" Target="../media/image214.wmf"/><Relationship Id="rId11" Type="http://schemas.openxmlformats.org/officeDocument/2006/relationships/oleObject" Target="../embeddings/oleObject271.bin"/><Relationship Id="rId5" Type="http://schemas.openxmlformats.org/officeDocument/2006/relationships/oleObject" Target="../embeddings/oleObject268.bin"/><Relationship Id="rId15" Type="http://schemas.openxmlformats.org/officeDocument/2006/relationships/oleObject" Target="../embeddings/oleObject273.bin"/><Relationship Id="rId10" Type="http://schemas.openxmlformats.org/officeDocument/2006/relationships/image" Target="../media/image216.wmf"/><Relationship Id="rId4" Type="http://schemas.openxmlformats.org/officeDocument/2006/relationships/image" Target="../media/image213.wmf"/><Relationship Id="rId9" Type="http://schemas.openxmlformats.org/officeDocument/2006/relationships/oleObject" Target="../embeddings/oleObject270.bin"/><Relationship Id="rId14" Type="http://schemas.openxmlformats.org/officeDocument/2006/relationships/image" Target="../media/image218.wmf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wmf"/><Relationship Id="rId13" Type="http://schemas.openxmlformats.org/officeDocument/2006/relationships/oleObject" Target="../embeddings/oleObject279.bin"/><Relationship Id="rId3" Type="http://schemas.openxmlformats.org/officeDocument/2006/relationships/oleObject" Target="../embeddings/oleObject274.bin"/><Relationship Id="rId7" Type="http://schemas.openxmlformats.org/officeDocument/2006/relationships/oleObject" Target="../embeddings/oleObject276.bin"/><Relationship Id="rId12" Type="http://schemas.openxmlformats.org/officeDocument/2006/relationships/image" Target="../media/image2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3.vml"/><Relationship Id="rId6" Type="http://schemas.openxmlformats.org/officeDocument/2006/relationships/image" Target="../media/image221.wmf"/><Relationship Id="rId11" Type="http://schemas.openxmlformats.org/officeDocument/2006/relationships/oleObject" Target="../embeddings/oleObject278.bin"/><Relationship Id="rId5" Type="http://schemas.openxmlformats.org/officeDocument/2006/relationships/oleObject" Target="../embeddings/oleObject275.bin"/><Relationship Id="rId10" Type="http://schemas.openxmlformats.org/officeDocument/2006/relationships/image" Target="../media/image223.wmf"/><Relationship Id="rId4" Type="http://schemas.openxmlformats.org/officeDocument/2006/relationships/image" Target="../media/image220.wmf"/><Relationship Id="rId9" Type="http://schemas.openxmlformats.org/officeDocument/2006/relationships/oleObject" Target="../embeddings/oleObject277.bin"/><Relationship Id="rId14" Type="http://schemas.openxmlformats.org/officeDocument/2006/relationships/image" Target="../media/image225.w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wmf"/><Relationship Id="rId3" Type="http://schemas.openxmlformats.org/officeDocument/2006/relationships/oleObject" Target="../embeddings/oleObject280.bin"/><Relationship Id="rId7" Type="http://schemas.openxmlformats.org/officeDocument/2006/relationships/oleObject" Target="../embeddings/oleObject2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4.vml"/><Relationship Id="rId6" Type="http://schemas.openxmlformats.org/officeDocument/2006/relationships/image" Target="../media/image227.wmf"/><Relationship Id="rId5" Type="http://schemas.openxmlformats.org/officeDocument/2006/relationships/oleObject" Target="../embeddings/oleObject281.bin"/><Relationship Id="rId4" Type="http://schemas.openxmlformats.org/officeDocument/2006/relationships/image" Target="../media/image226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6.bin"/><Relationship Id="rId13" Type="http://schemas.openxmlformats.org/officeDocument/2006/relationships/oleObject" Target="../embeddings/oleObject289.bin"/><Relationship Id="rId18" Type="http://schemas.openxmlformats.org/officeDocument/2006/relationships/image" Target="../media/image235.wmf"/><Relationship Id="rId3" Type="http://schemas.openxmlformats.org/officeDocument/2006/relationships/oleObject" Target="../embeddings/oleObject283.bin"/><Relationship Id="rId7" Type="http://schemas.openxmlformats.org/officeDocument/2006/relationships/oleObject" Target="../embeddings/oleObject285.bin"/><Relationship Id="rId12" Type="http://schemas.openxmlformats.org/officeDocument/2006/relationships/oleObject" Target="../embeddings/oleObject288.bin"/><Relationship Id="rId17" Type="http://schemas.openxmlformats.org/officeDocument/2006/relationships/oleObject" Target="../embeddings/oleObject29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4.wmf"/><Relationship Id="rId20" Type="http://schemas.openxmlformats.org/officeDocument/2006/relationships/image" Target="../media/image236.wmf"/><Relationship Id="rId1" Type="http://schemas.openxmlformats.org/officeDocument/2006/relationships/vmlDrawing" Target="../drawings/vmlDrawing65.vml"/><Relationship Id="rId6" Type="http://schemas.openxmlformats.org/officeDocument/2006/relationships/image" Target="../media/image230.wmf"/><Relationship Id="rId11" Type="http://schemas.openxmlformats.org/officeDocument/2006/relationships/image" Target="../media/image232.wmf"/><Relationship Id="rId5" Type="http://schemas.openxmlformats.org/officeDocument/2006/relationships/oleObject" Target="../embeddings/oleObject284.bin"/><Relationship Id="rId15" Type="http://schemas.openxmlformats.org/officeDocument/2006/relationships/oleObject" Target="../embeddings/oleObject290.bin"/><Relationship Id="rId10" Type="http://schemas.openxmlformats.org/officeDocument/2006/relationships/oleObject" Target="../embeddings/oleObject287.bin"/><Relationship Id="rId19" Type="http://schemas.openxmlformats.org/officeDocument/2006/relationships/oleObject" Target="../embeddings/oleObject292.bin"/><Relationship Id="rId4" Type="http://schemas.openxmlformats.org/officeDocument/2006/relationships/image" Target="../media/image229.wmf"/><Relationship Id="rId9" Type="http://schemas.openxmlformats.org/officeDocument/2006/relationships/image" Target="../media/image231.wmf"/><Relationship Id="rId14" Type="http://schemas.openxmlformats.org/officeDocument/2006/relationships/image" Target="../media/image2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1.wmf"/><Relationship Id="rId13" Type="http://schemas.openxmlformats.org/officeDocument/2006/relationships/oleObject" Target="../embeddings/oleObject298.bin"/><Relationship Id="rId3" Type="http://schemas.openxmlformats.org/officeDocument/2006/relationships/oleObject" Target="../embeddings/oleObject293.bin"/><Relationship Id="rId7" Type="http://schemas.openxmlformats.org/officeDocument/2006/relationships/oleObject" Target="../embeddings/oleObject295.bin"/><Relationship Id="rId12" Type="http://schemas.openxmlformats.org/officeDocument/2006/relationships/image" Target="../media/image238.wmf"/><Relationship Id="rId17" Type="http://schemas.openxmlformats.org/officeDocument/2006/relationships/oleObject" Target="../embeddings/oleObject30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0.bin"/><Relationship Id="rId1" Type="http://schemas.openxmlformats.org/officeDocument/2006/relationships/vmlDrawing" Target="../drawings/vmlDrawing66.vml"/><Relationship Id="rId6" Type="http://schemas.openxmlformats.org/officeDocument/2006/relationships/image" Target="../media/image230.wmf"/><Relationship Id="rId11" Type="http://schemas.openxmlformats.org/officeDocument/2006/relationships/oleObject" Target="../embeddings/oleObject297.bin"/><Relationship Id="rId5" Type="http://schemas.openxmlformats.org/officeDocument/2006/relationships/oleObject" Target="../embeddings/oleObject294.bin"/><Relationship Id="rId15" Type="http://schemas.openxmlformats.org/officeDocument/2006/relationships/oleObject" Target="../embeddings/oleObject299.bin"/><Relationship Id="rId10" Type="http://schemas.openxmlformats.org/officeDocument/2006/relationships/image" Target="../media/image237.wmf"/><Relationship Id="rId4" Type="http://schemas.openxmlformats.org/officeDocument/2006/relationships/image" Target="../media/image229.wmf"/><Relationship Id="rId9" Type="http://schemas.openxmlformats.org/officeDocument/2006/relationships/oleObject" Target="../embeddings/oleObject296.bin"/><Relationship Id="rId14" Type="http://schemas.openxmlformats.org/officeDocument/2006/relationships/image" Target="../media/image239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991600" cy="167335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System of equations</a:t>
            </a:r>
            <a:endParaRPr lang="en-US" sz="4000" dirty="0">
              <a:solidFill>
                <a:schemeClr val="accent1">
                  <a:satMod val="1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8077200" cy="2590800"/>
          </a:xfrm>
        </p:spPr>
        <p:txBody>
          <a:bodyPr/>
          <a:lstStyle/>
          <a:p>
            <a:pPr algn="ctr" eaLnBrk="1" hangingPunct="1"/>
            <a:r>
              <a:rPr lang="en-US" altLang="en-US" sz="3600" dirty="0" err="1" smtClean="0"/>
              <a:t>Autar</a:t>
            </a:r>
            <a:r>
              <a:rPr lang="en-US" altLang="en-US" sz="3600" dirty="0" smtClean="0"/>
              <a:t>   Kaw</a:t>
            </a:r>
          </a:p>
          <a:p>
            <a:pPr algn="ctr" eaLnBrk="1" hangingPunct="1"/>
            <a:r>
              <a:rPr lang="en-US" altLang="en-US" sz="3600" dirty="0" smtClean="0"/>
              <a:t>Humberto </a:t>
            </a:r>
            <a:r>
              <a:rPr lang="en-US" altLang="en-US" sz="3600" dirty="0" err="1" smtClean="0"/>
              <a:t>Isaza</a:t>
            </a:r>
            <a:endParaRPr lang="en-US" altLang="en-US" sz="3600" dirty="0" smtClean="0"/>
          </a:p>
          <a:p>
            <a:pPr algn="ctr" eaLnBrk="1" hangingPunct="1"/>
            <a:endParaRPr lang="en-US" altLang="en-US" dirty="0" smtClean="0"/>
          </a:p>
          <a:p>
            <a:pPr algn="ctr" eaLnBrk="1" hangingPunct="1"/>
            <a:endParaRPr lang="en-US" altLang="en-US" dirty="0" smtClean="0"/>
          </a:p>
        </p:txBody>
      </p:sp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457200" y="51816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Pct val="80000"/>
            </a:pPr>
            <a:r>
              <a:rPr lang="en-US" altLang="en-US">
                <a:solidFill>
                  <a:schemeClr val="bg1"/>
                </a:solidFill>
                <a:latin typeface="Corbel" pitchFamily="34" charset="0"/>
                <a:hlinkClick r:id="rId4"/>
              </a:rPr>
              <a:t>http://nm.MathForCollege.com</a:t>
            </a:r>
            <a:endParaRPr lang="en-US" altLang="en-US">
              <a:solidFill>
                <a:schemeClr val="bg1"/>
              </a:solidFill>
              <a:latin typeface="Corbel" pitchFamily="34" charset="0"/>
            </a:endParaRPr>
          </a:p>
          <a:p>
            <a:pPr algn="ctr" eaLnBrk="1" hangingPunct="1">
              <a:buSzPct val="80000"/>
            </a:pPr>
            <a:r>
              <a:rPr lang="en-US" altLang="en-US">
                <a:latin typeface="Corbel" pitchFamily="34" charset="0"/>
              </a:rPr>
              <a:t>Transforming Numerical Methods Education for STEM Undergraduates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rewritten in the matrix form </a:t>
            </a:r>
            <a:r>
              <a:rPr lang="en-US" dirty="0" smtClean="0"/>
              <a:t>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Denoting the matrices by     </a:t>
            </a:r>
            <a:r>
              <a:rPr lang="en-US" dirty="0" smtClean="0"/>
              <a:t> ,      , </a:t>
            </a:r>
            <a:r>
              <a:rPr lang="en-US" dirty="0"/>
              <a:t>and     </a:t>
            </a:r>
            <a:r>
              <a:rPr lang="en-US" dirty="0" smtClean="0"/>
              <a:t> , </a:t>
            </a:r>
            <a:r>
              <a:rPr lang="en-US" dirty="0"/>
              <a:t>the system of equation is </a:t>
            </a:r>
          </a:p>
          <a:p>
            <a:endParaRPr lang="en-US" dirty="0" smtClean="0"/>
          </a:p>
          <a:p>
            <a:r>
              <a:rPr lang="en-US" dirty="0" smtClean="0"/>
              <a:t>                 , </a:t>
            </a:r>
            <a:r>
              <a:rPr lang="en-US" dirty="0"/>
              <a:t>where     </a:t>
            </a:r>
            <a:r>
              <a:rPr lang="en-US" dirty="0" smtClean="0"/>
              <a:t> </a:t>
            </a:r>
            <a:r>
              <a:rPr lang="en-US" dirty="0"/>
              <a:t>is called the coefficient matrix</a:t>
            </a:r>
            <a:r>
              <a:rPr lang="en-US" dirty="0" smtClean="0"/>
              <a:t>,       is </a:t>
            </a:r>
            <a:r>
              <a:rPr lang="en-US" dirty="0"/>
              <a:t>called the right hand side vector </a:t>
            </a:r>
            <a:r>
              <a:rPr lang="en-US" dirty="0" smtClean="0"/>
              <a:t>and        </a:t>
            </a:r>
            <a:r>
              <a:rPr lang="en-US" dirty="0"/>
              <a:t>is called the solution vector. 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007226"/>
              </p:ext>
            </p:extLst>
          </p:nvPr>
        </p:nvGraphicFramePr>
        <p:xfrm>
          <a:off x="2251666" y="2438400"/>
          <a:ext cx="2472734" cy="1262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3" imgW="2298700" imgH="1168400" progId="Equation.3">
                  <p:embed/>
                </p:oleObj>
              </mc:Choice>
              <mc:Fallback>
                <p:oleObj name="Equation" r:id="rId3" imgW="2298700" imgH="1168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666" y="2438400"/>
                        <a:ext cx="2472734" cy="12620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426730"/>
              </p:ext>
            </p:extLst>
          </p:nvPr>
        </p:nvGraphicFramePr>
        <p:xfrm>
          <a:off x="2971800" y="4114685"/>
          <a:ext cx="238659" cy="22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5" imgW="228501" imgH="215806" progId="Equation.3">
                  <p:embed/>
                </p:oleObj>
              </mc:Choice>
              <mc:Fallback>
                <p:oleObj name="Equation" r:id="rId5" imgW="228501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14685"/>
                        <a:ext cx="238659" cy="228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09777"/>
              </p:ext>
            </p:extLst>
          </p:nvPr>
        </p:nvGraphicFramePr>
        <p:xfrm>
          <a:off x="3352800" y="4114685"/>
          <a:ext cx="268491" cy="22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7" imgW="253780" imgH="215713" progId="Equation.3">
                  <p:embed/>
                </p:oleObj>
              </mc:Choice>
              <mc:Fallback>
                <p:oleObj name="Equation" r:id="rId7" imgW="253780" imgH="21571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14685"/>
                        <a:ext cx="268491" cy="228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252414"/>
              </p:ext>
            </p:extLst>
          </p:nvPr>
        </p:nvGraphicFramePr>
        <p:xfrm>
          <a:off x="4191000" y="4114685"/>
          <a:ext cx="238659" cy="22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9" imgW="228501" imgH="215806" progId="Equation.3">
                  <p:embed/>
                </p:oleObj>
              </mc:Choice>
              <mc:Fallback>
                <p:oleObj name="Equation" r:id="rId9" imgW="228501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4685"/>
                        <a:ext cx="238659" cy="228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30562"/>
              </p:ext>
            </p:extLst>
          </p:nvPr>
        </p:nvGraphicFramePr>
        <p:xfrm>
          <a:off x="609600" y="4623412"/>
          <a:ext cx="914400" cy="25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Equation" r:id="rId11" imgW="787058" imgH="215806" progId="Equation.3">
                  <p:embed/>
                </p:oleObj>
              </mc:Choice>
              <mc:Fallback>
                <p:oleObj name="Equation" r:id="rId11" imgW="787058" imgH="21580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23412"/>
                        <a:ext cx="914400" cy="25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015614"/>
              </p:ext>
            </p:extLst>
          </p:nvPr>
        </p:nvGraphicFramePr>
        <p:xfrm>
          <a:off x="2286001" y="4630604"/>
          <a:ext cx="30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13" imgW="228501" imgH="215806" progId="Equation.3">
                  <p:embed/>
                </p:oleObj>
              </mc:Choice>
              <mc:Fallback>
                <p:oleObj name="Equation" r:id="rId13" imgW="228501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4630604"/>
                        <a:ext cx="304800" cy="29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44736"/>
              </p:ext>
            </p:extLst>
          </p:nvPr>
        </p:nvGraphicFramePr>
        <p:xfrm>
          <a:off x="5486400" y="4648200"/>
          <a:ext cx="286439" cy="27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Equation" r:id="rId15" imgW="228501" imgH="215806" progId="Equation.3">
                  <p:embed/>
                </p:oleObj>
              </mc:Choice>
              <mc:Fallback>
                <p:oleObj name="Equation" r:id="rId15" imgW="228501" imgH="21580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48200"/>
                        <a:ext cx="286439" cy="274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52357"/>
              </p:ext>
            </p:extLst>
          </p:nvPr>
        </p:nvGraphicFramePr>
        <p:xfrm>
          <a:off x="1658957" y="4907097"/>
          <a:ext cx="322243" cy="27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Equation" r:id="rId17" imgW="253780" imgH="215713" progId="Equation.3">
                  <p:embed/>
                </p:oleObj>
              </mc:Choice>
              <mc:Fallback>
                <p:oleObj name="Equation" r:id="rId17" imgW="253780" imgH="21571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57" y="4907097"/>
                        <a:ext cx="322243" cy="274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7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225"/>
            <a:ext cx="8229600" cy="4625975"/>
          </a:xfrm>
        </p:spPr>
        <p:txBody>
          <a:bodyPr/>
          <a:lstStyle/>
          <a:p>
            <a:r>
              <a:rPr lang="en-US" dirty="0"/>
              <a:t>Sometimes        </a:t>
            </a:r>
            <a:r>
              <a:rPr lang="en-US" dirty="0" smtClean="0"/>
              <a:t>           systems </a:t>
            </a:r>
            <a:r>
              <a:rPr lang="en-US" dirty="0"/>
              <a:t>of equations are written in the augmented form.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is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899120"/>
              </p:ext>
            </p:extLst>
          </p:nvPr>
        </p:nvGraphicFramePr>
        <p:xfrm>
          <a:off x="1752599" y="2066925"/>
          <a:ext cx="914401" cy="25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3" imgW="787058" imgH="215806" progId="Equation.3">
                  <p:embed/>
                </p:oleObj>
              </mc:Choice>
              <mc:Fallback>
                <p:oleObj name="Equation" r:id="rId3" imgW="787058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599" y="2066925"/>
                        <a:ext cx="914401" cy="25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902678"/>
              </p:ext>
            </p:extLst>
          </p:nvPr>
        </p:nvGraphicFramePr>
        <p:xfrm>
          <a:off x="1752600" y="2666999"/>
          <a:ext cx="3105474" cy="1600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5" imgW="2286000" imgH="1168400" progId="Equation.3">
                  <p:embed/>
                </p:oleObj>
              </mc:Choice>
              <mc:Fallback>
                <p:oleObj name="Equation" r:id="rId5" imgW="2286000" imgH="1168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66999"/>
                        <a:ext cx="3105474" cy="1600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438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Consistent and inconsistent system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425"/>
            <a:ext cx="8001000" cy="4625975"/>
          </a:xfrm>
        </p:spPr>
        <p:txBody>
          <a:bodyPr/>
          <a:lstStyle/>
          <a:p>
            <a:pPr algn="just"/>
            <a:r>
              <a:rPr lang="en-US" b="1" dirty="0"/>
              <a:t>A system of equations can be consistent or inconsistent.  What does that mean?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A system of equations            </a:t>
            </a:r>
            <a:r>
              <a:rPr lang="en-US" dirty="0" smtClean="0"/>
              <a:t> is </a:t>
            </a:r>
            <a:r>
              <a:rPr lang="en-US" dirty="0"/>
              <a:t>consistent if there is a solution, and it is inconsistent if there is no solution.  However, a consistent system of equations does not mean a unique solution, that is, a consistent system of equations may have a unique solution or infinite solutions (Figure 1).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ctr"/>
            <a:r>
              <a:rPr lang="en-US" b="1" dirty="0" smtClean="0"/>
              <a:t>Figure 5.1. </a:t>
            </a:r>
            <a:r>
              <a:rPr lang="en-US" dirty="0" smtClean="0"/>
              <a:t>Consistent and inconsistent system of equations flow chart.</a:t>
            </a:r>
            <a:endParaRPr lang="en-US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" y="2126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61538"/>
              </p:ext>
            </p:extLst>
          </p:nvPr>
        </p:nvGraphicFramePr>
        <p:xfrm>
          <a:off x="2971800" y="2286000"/>
          <a:ext cx="990600" cy="27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3" imgW="787058" imgH="215806" progId="Equation.3">
                  <p:embed/>
                </p:oleObj>
              </mc:Choice>
              <mc:Fallback>
                <p:oleObj name="Equation" r:id="rId3" imgW="787058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0"/>
                        <a:ext cx="990600" cy="274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"/>
          <p:cNvSpPr>
            <a:spLocks noChangeAspect="1" noChangeArrowheads="1"/>
          </p:cNvSpPr>
          <p:nvPr/>
        </p:nvSpPr>
        <p:spPr bwMode="auto">
          <a:xfrm>
            <a:off x="1760538" y="3554413"/>
            <a:ext cx="57150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25"/>
          <p:cNvGrpSpPr>
            <a:grpSpLocks noChangeAspect="1"/>
          </p:cNvGrpSpPr>
          <p:nvPr/>
        </p:nvGrpSpPr>
        <p:grpSpPr bwMode="auto">
          <a:xfrm>
            <a:off x="1676400" y="3619500"/>
            <a:ext cx="5715000" cy="2171700"/>
            <a:chOff x="1567" y="6566"/>
            <a:chExt cx="7500" cy="2931"/>
          </a:xfrm>
        </p:grpSpPr>
        <p:sp>
          <p:nvSpPr>
            <p:cNvPr id="26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567" y="6566"/>
              <a:ext cx="7500" cy="293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 flipH="1">
              <a:off x="6067" y="7183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37"/>
            <p:cNvSpPr>
              <a:spLocks noChangeShapeType="1"/>
            </p:cNvSpPr>
            <p:nvPr/>
          </p:nvSpPr>
          <p:spPr bwMode="auto">
            <a:xfrm>
              <a:off x="4117" y="7492"/>
              <a:ext cx="39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 flipH="1">
              <a:off x="4117" y="749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H="1">
              <a:off x="8017" y="749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34"/>
            <p:cNvSpPr>
              <a:spLocks noChangeShapeType="1"/>
            </p:cNvSpPr>
            <p:nvPr/>
          </p:nvSpPr>
          <p:spPr bwMode="auto">
            <a:xfrm>
              <a:off x="2767" y="8572"/>
              <a:ext cx="31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 flipH="1">
              <a:off x="4117" y="8263"/>
              <a:ext cx="1" cy="3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2767" y="8572"/>
              <a:ext cx="1" cy="3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>
              <a:off x="5917" y="8572"/>
              <a:ext cx="1" cy="3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3067" y="7800"/>
              <a:ext cx="1950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 smtClean="0">
                  <a:latin typeface="Calibri" panose="020F0502020204030204" pitchFamily="34" charset="0"/>
                  <a:cs typeface="Arial" pitchFamily="34" charset="0"/>
                </a:rPr>
                <a:t>Consistent System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6967" y="7800"/>
              <a:ext cx="1950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 smtClean="0">
                  <a:latin typeface="Calibri" panose="020F0502020204030204" pitchFamily="34" charset="0"/>
                  <a:cs typeface="Arial" pitchFamily="34" charset="0"/>
                </a:rPr>
                <a:t>Inconsistent System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7" name="Text Box 28"/>
            <p:cNvSpPr txBox="1">
              <a:spLocks noChangeArrowheads="1"/>
            </p:cNvSpPr>
            <p:nvPr/>
          </p:nvSpPr>
          <p:spPr bwMode="auto">
            <a:xfrm>
              <a:off x="1717" y="8880"/>
              <a:ext cx="1650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Unique Solution</a:t>
              </a: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4867" y="8880"/>
              <a:ext cx="1800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Infinite Solutions</a:t>
              </a: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5467" y="6720"/>
              <a:ext cx="1350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4648200" y="3733800"/>
            <a:ext cx="1028700" cy="344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[A][X]= [B]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2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examples of consistent and inconsistent system of equations.</a:t>
            </a:r>
          </a:p>
          <a:p>
            <a:endParaRPr lang="en-US" b="1" dirty="0" smtClean="0"/>
          </a:p>
          <a:p>
            <a:r>
              <a:rPr lang="en-US" b="1" dirty="0" smtClean="0"/>
              <a:t>Solution</a:t>
            </a:r>
          </a:p>
          <a:p>
            <a:endParaRPr lang="en-US" b="1" dirty="0"/>
          </a:p>
          <a:p>
            <a:r>
              <a:rPr lang="en-US" b="1" dirty="0" smtClean="0"/>
              <a:t>a) </a:t>
            </a:r>
            <a:r>
              <a:rPr lang="en-US" dirty="0" smtClean="0"/>
              <a:t>The </a:t>
            </a:r>
            <a:r>
              <a:rPr lang="en-US" dirty="0"/>
              <a:t>system of </a:t>
            </a:r>
            <a:r>
              <a:rPr lang="en-US" dirty="0" smtClean="0"/>
              <a:t>equations</a:t>
            </a:r>
          </a:p>
          <a:p>
            <a:pPr marL="461962" indent="-342900">
              <a:buAutoNum type="alphaLcParenR"/>
            </a:pPr>
            <a:endParaRPr lang="en-US" dirty="0"/>
          </a:p>
          <a:p>
            <a:pPr marL="461962" indent="-342900">
              <a:buAutoNum type="alphaLcParenR"/>
            </a:pPr>
            <a:endParaRPr lang="en-US" dirty="0" smtClean="0"/>
          </a:p>
          <a:p>
            <a:pPr marL="461962" indent="-342900">
              <a:buAutoNum type="alphaLcParenR"/>
            </a:pPr>
            <a:endParaRPr lang="en-US" dirty="0" smtClean="0"/>
          </a:p>
          <a:p>
            <a:pPr marL="461962" indent="-342900">
              <a:buAutoNum type="alphaLcParenR"/>
            </a:pPr>
            <a:endParaRPr lang="en-US" dirty="0" smtClean="0"/>
          </a:p>
          <a:p>
            <a:r>
              <a:rPr lang="en-US" dirty="0"/>
              <a:t>is a consistent system of equations as it has a unique solution, that is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80424"/>
              </p:ext>
            </p:extLst>
          </p:nvPr>
        </p:nvGraphicFramePr>
        <p:xfrm>
          <a:off x="1676399" y="3428999"/>
          <a:ext cx="1555753" cy="666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1066800" imgH="457200" progId="Equation.3">
                  <p:embed/>
                </p:oleObj>
              </mc:Choice>
              <mc:Fallback>
                <p:oleObj name="Equation" r:id="rId3" imgW="1066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399" y="3428999"/>
                        <a:ext cx="1555753" cy="666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923561"/>
              </p:ext>
            </p:extLst>
          </p:nvPr>
        </p:nvGraphicFramePr>
        <p:xfrm>
          <a:off x="2311398" y="4724399"/>
          <a:ext cx="889002" cy="666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5" imgW="609600" imgH="457200" progId="Equation.3">
                  <p:embed/>
                </p:oleObj>
              </mc:Choice>
              <mc:Fallback>
                <p:oleObj name="Equation" r:id="rId5" imgW="609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398" y="4724399"/>
                        <a:ext cx="889002" cy="666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6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2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b) </a:t>
            </a:r>
            <a:r>
              <a:rPr lang="en-US" dirty="0"/>
              <a:t>The system of </a:t>
            </a:r>
            <a:r>
              <a:rPr lang="en-US" dirty="0" smtClean="0"/>
              <a:t>equations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is also a consistent system of equations but it has infinite solutions as given as follows.</a:t>
            </a:r>
          </a:p>
          <a:p>
            <a:r>
              <a:rPr lang="en-US" dirty="0"/>
              <a:t>Expanding the above set of equations,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30101"/>
              </p:ext>
            </p:extLst>
          </p:nvPr>
        </p:nvGraphicFramePr>
        <p:xfrm>
          <a:off x="1828800" y="2362200"/>
          <a:ext cx="1422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3" imgW="1066800" imgH="457200" progId="Equation.3">
                  <p:embed/>
                </p:oleObj>
              </mc:Choice>
              <mc:Fallback>
                <p:oleObj name="Equation" r:id="rId3" imgW="10668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1422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032316"/>
              </p:ext>
            </p:extLst>
          </p:nvPr>
        </p:nvGraphicFramePr>
        <p:xfrm>
          <a:off x="1981200" y="3962400"/>
          <a:ext cx="1447800" cy="645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5" imgW="965200" imgH="431800" progId="Equation.3">
                  <p:embed/>
                </p:oleObj>
              </mc:Choice>
              <mc:Fallback>
                <p:oleObj name="Equation" r:id="rId5" imgW="9652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1447800" cy="645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2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001000" cy="4625975"/>
          </a:xfrm>
        </p:spPr>
        <p:txBody>
          <a:bodyPr/>
          <a:lstStyle/>
          <a:p>
            <a:r>
              <a:rPr lang="en-US" dirty="0"/>
              <a:t>you can see that they are the same equation.  Hence, any combination of        </a:t>
            </a:r>
            <a:r>
              <a:rPr lang="en-US" dirty="0" smtClean="0"/>
              <a:t>    that satisfies,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is a solution.  For </a:t>
            </a:r>
            <a:r>
              <a:rPr lang="en-US" dirty="0" smtClean="0"/>
              <a:t>example                     is </a:t>
            </a:r>
            <a:r>
              <a:rPr lang="en-US" dirty="0"/>
              <a:t>a solution.  Other solutions include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                        ,                        , and so on.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c)</a:t>
            </a:r>
            <a:r>
              <a:rPr lang="en-US" dirty="0" smtClean="0"/>
              <a:t> The system of equations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s inconsistent as no solutions exists.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359730"/>
              </p:ext>
            </p:extLst>
          </p:nvPr>
        </p:nvGraphicFramePr>
        <p:xfrm>
          <a:off x="1905000" y="2438400"/>
          <a:ext cx="114662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3" imgW="748975" imgH="203112" progId="Equation.3">
                  <p:embed/>
                </p:oleObj>
              </mc:Choice>
              <mc:Fallback>
                <p:oleObj name="Equation" r:id="rId3" imgW="748975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38400"/>
                        <a:ext cx="1146629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654854"/>
              </p:ext>
            </p:extLst>
          </p:nvPr>
        </p:nvGraphicFramePr>
        <p:xfrm>
          <a:off x="7315200" y="1857632"/>
          <a:ext cx="566530" cy="35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5" imgW="355292" imgH="215713" progId="Equation.3">
                  <p:embed/>
                </p:oleObj>
              </mc:Choice>
              <mc:Fallback>
                <p:oleObj name="Equation" r:id="rId5" imgW="355292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857632"/>
                        <a:ext cx="566530" cy="35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425710"/>
              </p:ext>
            </p:extLst>
          </p:nvPr>
        </p:nvGraphicFramePr>
        <p:xfrm>
          <a:off x="3124200" y="2957945"/>
          <a:ext cx="1066800" cy="318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7" imgW="736280" imgH="215806" progId="Equation.3">
                  <p:embed/>
                </p:oleObj>
              </mc:Choice>
              <mc:Fallback>
                <p:oleObj name="Equation" r:id="rId7" imgW="736280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957945"/>
                        <a:ext cx="1066800" cy="3186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191202"/>
              </p:ext>
            </p:extLst>
          </p:nvPr>
        </p:nvGraphicFramePr>
        <p:xfrm>
          <a:off x="609600" y="3505200"/>
          <a:ext cx="1524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9" imgW="1091726" imgH="215806" progId="Equation.3">
                  <p:embed/>
                </p:oleObj>
              </mc:Choice>
              <mc:Fallback>
                <p:oleObj name="Equation" r:id="rId9" imgW="1091726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15240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73121"/>
              </p:ext>
            </p:extLst>
          </p:nvPr>
        </p:nvGraphicFramePr>
        <p:xfrm>
          <a:off x="2216426" y="3505200"/>
          <a:ext cx="1364974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11" imgW="977476" imgH="215806" progId="Equation.3">
                  <p:embed/>
                </p:oleObj>
              </mc:Choice>
              <mc:Fallback>
                <p:oleObj name="Equation" r:id="rId11" imgW="977476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426" y="3505200"/>
                        <a:ext cx="1364974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299049"/>
              </p:ext>
            </p:extLst>
          </p:nvPr>
        </p:nvGraphicFramePr>
        <p:xfrm>
          <a:off x="1828800" y="4833257"/>
          <a:ext cx="1524000" cy="653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13" imgW="1066800" imgH="457200" progId="Equation.3">
                  <p:embed/>
                </p:oleObj>
              </mc:Choice>
              <mc:Fallback>
                <p:oleObj name="Equation" r:id="rId13" imgW="10668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33257"/>
                        <a:ext cx="1524000" cy="6531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5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Distinguishing consistency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can one distinguish between a consistent and inconsistent system of equations?</a:t>
            </a:r>
          </a:p>
          <a:p>
            <a:endParaRPr lang="en-US" dirty="0" smtClean="0"/>
          </a:p>
          <a:p>
            <a:r>
              <a:rPr lang="en-US" dirty="0"/>
              <a:t>A system of equations          </a:t>
            </a:r>
            <a:r>
              <a:rPr lang="en-US" dirty="0" smtClean="0"/>
              <a:t>          is </a:t>
            </a:r>
            <a:r>
              <a:rPr lang="en-US" i="1" dirty="0"/>
              <a:t>consistent</a:t>
            </a:r>
            <a:r>
              <a:rPr lang="en-US" dirty="0"/>
              <a:t> if the rank of    </a:t>
            </a:r>
            <a:r>
              <a:rPr lang="en-US" dirty="0" smtClean="0"/>
              <a:t>   </a:t>
            </a:r>
            <a:r>
              <a:rPr lang="en-US" dirty="0"/>
              <a:t>is equal to the rank of the augmented matrix </a:t>
            </a:r>
            <a:r>
              <a:rPr lang="en-US" dirty="0" smtClean="0"/>
              <a:t>         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A system of equations                    is </a:t>
            </a:r>
            <a:r>
              <a:rPr lang="en-US" i="1" dirty="0" smtClean="0"/>
              <a:t>inconsistent</a:t>
            </a:r>
            <a:r>
              <a:rPr lang="en-US" dirty="0" smtClean="0"/>
              <a:t> </a:t>
            </a:r>
            <a:r>
              <a:rPr lang="en-US" dirty="0"/>
              <a:t>if the rank of       is </a:t>
            </a:r>
            <a:r>
              <a:rPr lang="en-US" dirty="0" smtClean="0"/>
              <a:t>less than the </a:t>
            </a:r>
            <a:r>
              <a:rPr lang="en-US" dirty="0"/>
              <a:t>rank of the augmented matrix </a:t>
            </a:r>
            <a:r>
              <a:rPr lang="en-US" dirty="0" smtClean="0"/>
              <a:t>          .</a:t>
            </a:r>
          </a:p>
          <a:p>
            <a:endParaRPr lang="en-US" dirty="0"/>
          </a:p>
          <a:p>
            <a:r>
              <a:rPr lang="en-US" dirty="0"/>
              <a:t>But, what do you mean by rank of a matrix? </a:t>
            </a:r>
          </a:p>
          <a:p>
            <a:endParaRPr lang="en-US" dirty="0" smtClean="0"/>
          </a:p>
          <a:p>
            <a:r>
              <a:rPr lang="en-US" dirty="0"/>
              <a:t>The rank of a matrix is defined as the order of the largest square submatrix whose determinant is not zero.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823285"/>
              </p:ext>
            </p:extLst>
          </p:nvPr>
        </p:nvGraphicFramePr>
        <p:xfrm>
          <a:off x="2743200" y="2709862"/>
          <a:ext cx="990600" cy="27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3" imgW="787058" imgH="215806" progId="Equation.3">
                  <p:embed/>
                </p:oleObj>
              </mc:Choice>
              <mc:Fallback>
                <p:oleObj name="Equation" r:id="rId3" imgW="787058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09862"/>
                        <a:ext cx="990600" cy="274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206718"/>
              </p:ext>
            </p:extLst>
          </p:nvPr>
        </p:nvGraphicFramePr>
        <p:xfrm>
          <a:off x="6172200" y="26670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5" imgW="152268" imgH="164957" progId="Equation.3">
                  <p:embed/>
                </p:oleObj>
              </mc:Choice>
              <mc:Fallback>
                <p:oleObj name="Equation" r:id="rId5" imgW="152268" imgH="16495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667000"/>
                        <a:ext cx="3048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537377"/>
              </p:ext>
            </p:extLst>
          </p:nvPr>
        </p:nvGraphicFramePr>
        <p:xfrm>
          <a:off x="2667000" y="2971800"/>
          <a:ext cx="54333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7" imgW="393359" imgH="215713" progId="Equation.3">
                  <p:embed/>
                </p:oleObj>
              </mc:Choice>
              <mc:Fallback>
                <p:oleObj name="Equation" r:id="rId7" imgW="393359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971800"/>
                        <a:ext cx="543339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471426"/>
              </p:ext>
            </p:extLst>
          </p:nvPr>
        </p:nvGraphicFramePr>
        <p:xfrm>
          <a:off x="2743200" y="3548063"/>
          <a:ext cx="99060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9" imgW="787058" imgH="215806" progId="Equation.3">
                  <p:embed/>
                </p:oleObj>
              </mc:Choice>
              <mc:Fallback>
                <p:oleObj name="Equation" r:id="rId9" imgW="787058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48063"/>
                        <a:ext cx="990600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652513"/>
              </p:ext>
            </p:extLst>
          </p:nvPr>
        </p:nvGraphicFramePr>
        <p:xfrm>
          <a:off x="2962275" y="3810000"/>
          <a:ext cx="5429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10" imgW="393359" imgH="215713" progId="Equation.3">
                  <p:embed/>
                </p:oleObj>
              </mc:Choice>
              <mc:Fallback>
                <p:oleObj name="Equation" r:id="rId10" imgW="393359" imgH="2157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3810000"/>
                        <a:ext cx="5429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634167"/>
              </p:ext>
            </p:extLst>
          </p:nvPr>
        </p:nvGraphicFramePr>
        <p:xfrm>
          <a:off x="6400800" y="35052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11" imgW="152268" imgH="164957" progId="Equation.3">
                  <p:embed/>
                </p:oleObj>
              </mc:Choice>
              <mc:Fallback>
                <p:oleObj name="Equation" r:id="rId11" imgW="152268" imgH="16495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0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3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rank of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Solution</a:t>
            </a:r>
          </a:p>
          <a:p>
            <a:endParaRPr lang="en-US" b="1" dirty="0" smtClean="0"/>
          </a:p>
          <a:p>
            <a:r>
              <a:rPr lang="en-US" dirty="0"/>
              <a:t>The largest square submatrix possible is of order 3 and that </a:t>
            </a:r>
            <a:r>
              <a:rPr lang="en-US" dirty="0" smtClean="0"/>
              <a:t>is        itself. Since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the rank of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74384"/>
              </p:ext>
            </p:extLst>
          </p:nvPr>
        </p:nvGraphicFramePr>
        <p:xfrm>
          <a:off x="1676400" y="2362200"/>
          <a:ext cx="142646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3" imgW="1028254" imgH="710891" progId="Equation.3">
                  <p:embed/>
                </p:oleObj>
              </mc:Choice>
              <mc:Fallback>
                <p:oleObj name="Equation" r:id="rId3" imgW="1028254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1426464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359642"/>
              </p:ext>
            </p:extLst>
          </p:nvPr>
        </p:nvGraphicFramePr>
        <p:xfrm>
          <a:off x="6324600" y="4087368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087368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681974"/>
              </p:ext>
            </p:extLst>
          </p:nvPr>
        </p:nvGraphicFramePr>
        <p:xfrm>
          <a:off x="643128" y="4392168"/>
          <a:ext cx="1414272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7" imgW="1104900" imgH="203200" progId="Equation.3">
                  <p:embed/>
                </p:oleObj>
              </mc:Choice>
              <mc:Fallback>
                <p:oleObj name="Equation" r:id="rId7" imgW="11049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128" y="4392168"/>
                        <a:ext cx="1414272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516365"/>
              </p:ext>
            </p:extLst>
          </p:nvPr>
        </p:nvGraphicFramePr>
        <p:xfrm>
          <a:off x="3200400" y="4364736"/>
          <a:ext cx="646176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9" imgW="507780" imgH="203112" progId="Equation.3">
                  <p:embed/>
                </p:oleObj>
              </mc:Choice>
              <mc:Fallback>
                <p:oleObj name="Equation" r:id="rId9" imgW="507780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364736"/>
                        <a:ext cx="646176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703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4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458200" cy="4625975"/>
          </a:xfrm>
        </p:spPr>
        <p:txBody>
          <a:bodyPr/>
          <a:lstStyle/>
          <a:p>
            <a:r>
              <a:rPr lang="en-US" dirty="0" smtClean="0"/>
              <a:t>What is the rank of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            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Solution</a:t>
            </a:r>
            <a:endParaRPr lang="en-US" dirty="0" smtClean="0"/>
          </a:p>
          <a:p>
            <a:r>
              <a:rPr lang="en-US" dirty="0"/>
              <a:t>The largest square submatrix of </a:t>
            </a:r>
            <a:r>
              <a:rPr lang="en-US" dirty="0" smtClean="0"/>
              <a:t>        </a:t>
            </a:r>
            <a:r>
              <a:rPr lang="en-US" dirty="0"/>
              <a:t>is of order 3 and that is     </a:t>
            </a:r>
            <a:r>
              <a:rPr lang="en-US" dirty="0" smtClean="0"/>
              <a:t>  </a:t>
            </a:r>
            <a:r>
              <a:rPr lang="en-US" dirty="0"/>
              <a:t>itself.  Since       </a:t>
            </a:r>
            <a:r>
              <a:rPr lang="en-US" dirty="0" smtClean="0"/>
              <a:t>           </a:t>
            </a:r>
            <a:r>
              <a:rPr lang="en-US" dirty="0"/>
              <a:t>, the rank of          is less than 3.  The next largest square submatrix would be a </a:t>
            </a:r>
            <a:r>
              <a:rPr lang="en-US" dirty="0" smtClean="0"/>
              <a:t>2  2 </a:t>
            </a:r>
            <a:r>
              <a:rPr lang="en-US" dirty="0"/>
              <a:t>matrix.  One of the square submatrices of       </a:t>
            </a:r>
            <a:r>
              <a:rPr lang="en-US" dirty="0" smtClean="0"/>
              <a:t>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And  </a:t>
            </a:r>
            <a:r>
              <a:rPr lang="en-US" dirty="0" smtClean="0"/>
              <a:t>                    . Hence </a:t>
            </a:r>
            <a:r>
              <a:rPr lang="en-US" dirty="0"/>
              <a:t>the rank of     </a:t>
            </a:r>
            <a:r>
              <a:rPr lang="en-US" dirty="0" smtClean="0"/>
              <a:t>    is </a:t>
            </a:r>
            <a:r>
              <a:rPr lang="en-US" dirty="0"/>
              <a:t>2.  There is no need to look at other 2  2</a:t>
            </a:r>
            <a:r>
              <a:rPr lang="en-US" dirty="0" smtClean="0"/>
              <a:t>     </a:t>
            </a:r>
            <a:r>
              <a:rPr lang="en-US" dirty="0"/>
              <a:t>submatrices to establish that the rank of    </a:t>
            </a:r>
            <a:r>
              <a:rPr lang="en-US" dirty="0" smtClean="0"/>
              <a:t>   is </a:t>
            </a:r>
            <a:r>
              <a:rPr lang="en-US" dirty="0"/>
              <a:t>2.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448402"/>
              </p:ext>
            </p:extLst>
          </p:nvPr>
        </p:nvGraphicFramePr>
        <p:xfrm>
          <a:off x="1600200" y="2362200"/>
          <a:ext cx="131673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" name="Equation" r:id="rId3" imgW="1028254" imgH="710891" progId="Equation.3">
                  <p:embed/>
                </p:oleObj>
              </mc:Choice>
              <mc:Fallback>
                <p:oleObj name="Equation" r:id="rId3" imgW="1028254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1316735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756030"/>
              </p:ext>
            </p:extLst>
          </p:nvPr>
        </p:nvGraphicFramePr>
        <p:xfrm>
          <a:off x="3429000" y="3810000"/>
          <a:ext cx="328841" cy="27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10000"/>
                        <a:ext cx="328841" cy="2762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340425"/>
              </p:ext>
            </p:extLst>
          </p:nvPr>
        </p:nvGraphicFramePr>
        <p:xfrm>
          <a:off x="6019800" y="3810000"/>
          <a:ext cx="328841" cy="27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0"/>
                        <a:ext cx="328841" cy="276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018042"/>
              </p:ext>
            </p:extLst>
          </p:nvPr>
        </p:nvGraphicFramePr>
        <p:xfrm>
          <a:off x="7600492" y="3810000"/>
          <a:ext cx="933908" cy="27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Equation" r:id="rId8" imgW="672808" imgH="203112" progId="Equation.3">
                  <p:embed/>
                </p:oleObj>
              </mc:Choice>
              <mc:Fallback>
                <p:oleObj name="Equation" r:id="rId8" imgW="672808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492" y="3810000"/>
                        <a:ext cx="933908" cy="2762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769145"/>
              </p:ext>
            </p:extLst>
          </p:nvPr>
        </p:nvGraphicFramePr>
        <p:xfrm>
          <a:off x="1600200" y="4067174"/>
          <a:ext cx="328841" cy="27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Equation" r:id="rId10" imgW="241195" imgH="203112" progId="Equation.3">
                  <p:embed/>
                </p:oleObj>
              </mc:Choice>
              <mc:Fallback>
                <p:oleObj name="Equation" r:id="rId10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67174"/>
                        <a:ext cx="328841" cy="276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200565"/>
              </p:ext>
            </p:extLst>
          </p:nvPr>
        </p:nvGraphicFramePr>
        <p:xfrm>
          <a:off x="7696200" y="4114800"/>
          <a:ext cx="157844" cy="170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Equation" r:id="rId11" imgW="114102" imgH="126780" progId="Equation.3">
                  <p:embed/>
                </p:oleObj>
              </mc:Choice>
              <mc:Fallback>
                <p:oleObj name="Equation" r:id="rId11" imgW="114102" imgH="1267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114800"/>
                        <a:ext cx="157844" cy="1709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609247"/>
              </p:ext>
            </p:extLst>
          </p:nvPr>
        </p:nvGraphicFramePr>
        <p:xfrm>
          <a:off x="3557359" y="4343400"/>
          <a:ext cx="328841" cy="27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Equation" r:id="rId13" imgW="241195" imgH="203112" progId="Equation.3">
                  <p:embed/>
                </p:oleObj>
              </mc:Choice>
              <mc:Fallback>
                <p:oleObj name="Equation" r:id="rId13" imgW="241195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359" y="4343400"/>
                        <a:ext cx="328841" cy="276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398752"/>
              </p:ext>
            </p:extLst>
          </p:nvPr>
        </p:nvGraphicFramePr>
        <p:xfrm>
          <a:off x="1676400" y="4724399"/>
          <a:ext cx="1143000" cy="645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Equation" r:id="rId14" imgW="812447" imgH="457002" progId="Equation.3">
                  <p:embed/>
                </p:oleObj>
              </mc:Choice>
              <mc:Fallback>
                <p:oleObj name="Equation" r:id="rId14" imgW="812447" imgH="45700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24399"/>
                        <a:ext cx="1143000" cy="6454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351531"/>
              </p:ext>
            </p:extLst>
          </p:nvPr>
        </p:nvGraphicFramePr>
        <p:xfrm>
          <a:off x="914400" y="5455920"/>
          <a:ext cx="1295400" cy="25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Equation" r:id="rId16" imgW="1002865" imgH="203112" progId="Equation.3">
                  <p:embed/>
                </p:oleObj>
              </mc:Choice>
              <mc:Fallback>
                <p:oleObj name="Equation" r:id="rId16" imgW="1002865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55920"/>
                        <a:ext cx="1295400" cy="259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845244"/>
              </p:ext>
            </p:extLst>
          </p:nvPr>
        </p:nvGraphicFramePr>
        <p:xfrm>
          <a:off x="3962400" y="5466350"/>
          <a:ext cx="296012" cy="24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" name="Equation" r:id="rId18" imgW="241195" imgH="203112" progId="Equation.3">
                  <p:embed/>
                </p:oleObj>
              </mc:Choice>
              <mc:Fallback>
                <p:oleObj name="Equation" r:id="rId18" imgW="241195" imgH="203112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466350"/>
                        <a:ext cx="296012" cy="24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592483"/>
              </p:ext>
            </p:extLst>
          </p:nvPr>
        </p:nvGraphicFramePr>
        <p:xfrm>
          <a:off x="4191000" y="5715000"/>
          <a:ext cx="304801" cy="256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Equation" r:id="rId20" imgW="241195" imgH="203112" progId="Equation.3">
                  <p:embed/>
                </p:oleObj>
              </mc:Choice>
              <mc:Fallback>
                <p:oleObj name="Equation" r:id="rId20" imgW="241195" imgH="203112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715000"/>
                        <a:ext cx="304801" cy="256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068512"/>
              </p:ext>
            </p:extLst>
          </p:nvPr>
        </p:nvGraphicFramePr>
        <p:xfrm>
          <a:off x="8001000" y="5486400"/>
          <a:ext cx="157163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Equation" r:id="rId22" imgW="114102" imgH="126780" progId="Equation.3">
                  <p:embed/>
                </p:oleObj>
              </mc:Choice>
              <mc:Fallback>
                <p:oleObj name="Equation" r:id="rId22" imgW="114102" imgH="1267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486400"/>
                        <a:ext cx="157163" cy="17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050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5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 now use the concept of rank to find </a:t>
            </a:r>
            <a:r>
              <a:rPr lang="en-US" dirty="0" smtClean="0"/>
              <a:t>if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is a consistent or inconsistent system of equations?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206383"/>
              </p:ext>
            </p:extLst>
          </p:nvPr>
        </p:nvGraphicFramePr>
        <p:xfrm>
          <a:off x="1600200" y="2438400"/>
          <a:ext cx="246989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3" imgW="1778000" imgH="711200" progId="Equation.3">
                  <p:embed/>
                </p:oleObj>
              </mc:Choice>
              <mc:Fallback>
                <p:oleObj name="Equation" r:id="rId3" imgW="17780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2469896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53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8077200" cy="2133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System of equations</a:t>
            </a:r>
            <a:endParaRPr lang="en-US" sz="4800" dirty="0"/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2286000" y="5410200"/>
            <a:ext cx="419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Pct val="80000"/>
            </a:pPr>
            <a:r>
              <a:rPr lang="en-US" altLang="en-US" dirty="0">
                <a:solidFill>
                  <a:schemeClr val="bg1"/>
                </a:solidFill>
                <a:latin typeface="Corbel" pitchFamily="34" charset="0"/>
                <a:hlinkClick r:id="rId3"/>
              </a:rPr>
              <a:t>http://nm.MathForCollege.com</a:t>
            </a:r>
            <a:endParaRPr lang="en-US" altLang="en-US" dirty="0">
              <a:solidFill>
                <a:schemeClr val="bg1"/>
              </a:solidFill>
              <a:latin typeface="Corbel" pitchFamily="34" charset="0"/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5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</a:p>
          <a:p>
            <a:r>
              <a:rPr lang="en-US" dirty="0" smtClean="0"/>
              <a:t>The coefficient matrix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the right hand side vector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714298"/>
              </p:ext>
            </p:extLst>
          </p:nvPr>
        </p:nvGraphicFramePr>
        <p:xfrm>
          <a:off x="1752600" y="2667000"/>
          <a:ext cx="1190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1193800" imgH="711200" progId="Equation.3">
                  <p:embed/>
                </p:oleObj>
              </mc:Choice>
              <mc:Fallback>
                <p:oleObj name="Equation" r:id="rId3" imgW="11938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67000"/>
                        <a:ext cx="1190625" cy="714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884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5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382000" cy="4625975"/>
          </a:xfrm>
        </p:spPr>
        <p:txBody>
          <a:bodyPr/>
          <a:lstStyle/>
          <a:p>
            <a:r>
              <a:rPr lang="en-US" dirty="0" smtClean="0"/>
              <a:t>The augmented matrix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Since there are no square submatrices of order 4 as        is a         matrix, the rank of       is at most 3. So let us look at the square submatrices of          of order 3; if any of these square submatrices have determinant not equal to zero, then the rank is 3. For example, a submatrix of the augmented matrix       is 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654898"/>
              </p:ext>
            </p:extLst>
          </p:nvPr>
        </p:nvGraphicFramePr>
        <p:xfrm>
          <a:off x="5334000" y="3553968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53968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532312"/>
              </p:ext>
            </p:extLst>
          </p:nvPr>
        </p:nvGraphicFramePr>
        <p:xfrm>
          <a:off x="6096000" y="3550763"/>
          <a:ext cx="457200" cy="25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5" imgW="304560" imgH="177480" progId="Equation.3">
                  <p:embed/>
                </p:oleObj>
              </mc:Choice>
              <mc:Fallback>
                <p:oleObj name="Equation" r:id="rId5" imgW="30456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50763"/>
                        <a:ext cx="457200" cy="259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701913"/>
              </p:ext>
            </p:extLst>
          </p:nvPr>
        </p:nvGraphicFramePr>
        <p:xfrm>
          <a:off x="8382000" y="3553968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553968"/>
                        <a:ext cx="304800" cy="25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659894"/>
              </p:ext>
            </p:extLst>
          </p:nvPr>
        </p:nvGraphicFramePr>
        <p:xfrm>
          <a:off x="5791200" y="38100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8" imgW="241195" imgH="203112" progId="Equation.3">
                  <p:embed/>
                </p:oleObj>
              </mc:Choice>
              <mc:Fallback>
                <p:oleObj name="Equation" r:id="rId8" imgW="24119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10000"/>
                        <a:ext cx="304800" cy="25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331439"/>
              </p:ext>
            </p:extLst>
          </p:nvPr>
        </p:nvGraphicFramePr>
        <p:xfrm>
          <a:off x="4038600" y="43434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9" imgW="241195" imgH="203112" progId="Equation.3">
                  <p:embed/>
                </p:oleObj>
              </mc:Choice>
              <mc:Fallback>
                <p:oleObj name="Equation" r:id="rId9" imgW="24119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343400"/>
                        <a:ext cx="304800" cy="25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886879"/>
              </p:ext>
            </p:extLst>
          </p:nvPr>
        </p:nvGraphicFramePr>
        <p:xfrm>
          <a:off x="1752600" y="2362200"/>
          <a:ext cx="257556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10" imgW="1854200" imgH="711200" progId="Equation.3">
                  <p:embed/>
                </p:oleObj>
              </mc:Choice>
              <mc:Fallback>
                <p:oleObj name="Equation" r:id="rId10" imgW="1854200" imgH="71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62200"/>
                        <a:ext cx="2575560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272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5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382000" cy="462597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as.</a:t>
            </a:r>
          </a:p>
          <a:p>
            <a:r>
              <a:rPr lang="en-US" dirty="0" smtClean="0"/>
              <a:t>Hence the rank of the augmented matrix        is 3. Since              , the rank of        is 3. </a:t>
            </a:r>
          </a:p>
          <a:p>
            <a:r>
              <a:rPr lang="en-US" dirty="0" smtClean="0"/>
              <a:t>Since the rank of the augmented matrix       equals the rank of the coefficient matrix      , the system of equations is consistent.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03862"/>
              </p:ext>
            </p:extLst>
          </p:nvPr>
        </p:nvGraphicFramePr>
        <p:xfrm>
          <a:off x="4267200" y="3553968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53968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24848"/>
              </p:ext>
            </p:extLst>
          </p:nvPr>
        </p:nvGraphicFramePr>
        <p:xfrm>
          <a:off x="4419600" y="32766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76600"/>
                        <a:ext cx="304800" cy="25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875561"/>
              </p:ext>
            </p:extLst>
          </p:nvPr>
        </p:nvGraphicFramePr>
        <p:xfrm>
          <a:off x="1524000" y="1752599"/>
          <a:ext cx="1725168" cy="1003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Equation" r:id="rId6" imgW="1231366" imgH="710891" progId="Equation.3">
                  <p:embed/>
                </p:oleObj>
              </mc:Choice>
              <mc:Fallback>
                <p:oleObj name="Equation" r:id="rId6" imgW="1231366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52599"/>
                        <a:ext cx="1725168" cy="1003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805412"/>
              </p:ext>
            </p:extLst>
          </p:nvPr>
        </p:nvGraphicFramePr>
        <p:xfrm>
          <a:off x="1001939" y="3000375"/>
          <a:ext cx="1512661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Equation" r:id="rId8" imgW="1091726" imgH="203112" progId="Equation.3">
                  <p:embed/>
                </p:oleObj>
              </mc:Choice>
              <mc:Fallback>
                <p:oleObj name="Equation" r:id="rId8" imgW="109172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939" y="3000375"/>
                        <a:ext cx="1512661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59648"/>
              </p:ext>
            </p:extLst>
          </p:nvPr>
        </p:nvGraphicFramePr>
        <p:xfrm>
          <a:off x="5791199" y="3276600"/>
          <a:ext cx="762001" cy="2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10" imgW="609336" imgH="203112" progId="Equation.3">
                  <p:embed/>
                </p:oleObj>
              </mc:Choice>
              <mc:Fallback>
                <p:oleObj name="Equation" r:id="rId10" imgW="609336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199" y="3276600"/>
                        <a:ext cx="762001" cy="2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802301"/>
              </p:ext>
            </p:extLst>
          </p:nvPr>
        </p:nvGraphicFramePr>
        <p:xfrm>
          <a:off x="7696200" y="32766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Equation" r:id="rId12" imgW="241195" imgH="203112" progId="Equation.3">
                  <p:embed/>
                </p:oleObj>
              </mc:Choice>
              <mc:Fallback>
                <p:oleObj name="Equation" r:id="rId12" imgW="241195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276600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361939"/>
              </p:ext>
            </p:extLst>
          </p:nvPr>
        </p:nvGraphicFramePr>
        <p:xfrm>
          <a:off x="8305800" y="3553968"/>
          <a:ext cx="304799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14" imgW="241195" imgH="203112" progId="Equation.3">
                  <p:embed/>
                </p:oleObj>
              </mc:Choice>
              <mc:Fallback>
                <p:oleObj name="Equation" r:id="rId14" imgW="241195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3553968"/>
                        <a:ext cx="304799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4485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</a:t>
            </a:r>
            <a:r>
              <a:rPr lang="en-US" dirty="0">
                <a:latin typeface="+mj-lt"/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382000" cy="4625975"/>
          </a:xfrm>
        </p:spPr>
        <p:txBody>
          <a:bodyPr/>
          <a:lstStyle/>
          <a:p>
            <a:r>
              <a:rPr lang="en-US" dirty="0" smtClean="0"/>
              <a:t>Use the concept of rank of matrix to find if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consistent or inconsistent?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24940"/>
              </p:ext>
            </p:extLst>
          </p:nvPr>
        </p:nvGraphicFramePr>
        <p:xfrm>
          <a:off x="1371600" y="2362200"/>
          <a:ext cx="2514600" cy="1019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1765300" imgH="711200" progId="Equation.3">
                  <p:embed/>
                </p:oleObj>
              </mc:Choice>
              <mc:Fallback>
                <p:oleObj name="Equation" r:id="rId3" imgW="17653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2514600" cy="1019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999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6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r>
              <a:rPr lang="en-US" b="1" dirty="0" smtClean="0"/>
              <a:t>Solution</a:t>
            </a:r>
          </a:p>
          <a:p>
            <a:endParaRPr lang="en-US" dirty="0"/>
          </a:p>
          <a:p>
            <a:r>
              <a:rPr lang="en-US" dirty="0" smtClean="0"/>
              <a:t>The coefficient matrix is given by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the right hand side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692501"/>
              </p:ext>
            </p:extLst>
          </p:nvPr>
        </p:nvGraphicFramePr>
        <p:xfrm>
          <a:off x="1981200" y="2895600"/>
          <a:ext cx="146304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3" imgW="1143000" imgH="711200" progId="Equation.3">
                  <p:embed/>
                </p:oleObj>
              </mc:Choice>
              <mc:Fallback>
                <p:oleObj name="Equation" r:id="rId3" imgW="11430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95600"/>
                        <a:ext cx="146304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95792"/>
              </p:ext>
            </p:extLst>
          </p:nvPr>
        </p:nvGraphicFramePr>
        <p:xfrm>
          <a:off x="2014728" y="4495800"/>
          <a:ext cx="110947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5" imgW="863225" imgH="710891" progId="Equation.3">
                  <p:embed/>
                </p:oleObj>
              </mc:Choice>
              <mc:Fallback>
                <p:oleObj name="Equation" r:id="rId5" imgW="863225" imgH="7108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728" y="4495800"/>
                        <a:ext cx="1109472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631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6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there are no square submatrices of order 4 as       is a 4 </a:t>
            </a:r>
            <a:r>
              <a:rPr lang="en-US" dirty="0" smtClean="0"/>
              <a:t>   3 </a:t>
            </a:r>
            <a:r>
              <a:rPr lang="en-US" dirty="0"/>
              <a:t>matrix, the rank of the augmented        is at most 3.  So let us look at square submatrices of the augmented matrix        of order 3 and see if any of these have determinants not equal to zero.  For example, a square submatrix of the augmented matrix       </a:t>
            </a:r>
            <a:r>
              <a:rPr lang="en-US" dirty="0" smtClean="0"/>
              <a:t>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Has      </a:t>
            </a:r>
            <a:r>
              <a:rPr lang="en-US" dirty="0" smtClean="0"/>
              <a:t>            . This </a:t>
            </a:r>
            <a:r>
              <a:rPr lang="en-US" dirty="0"/>
              <a:t>means, we need to explore other square submatrices of order 3 of the augmented matrix       and find their determinants.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480569"/>
              </p:ext>
            </p:extLst>
          </p:nvPr>
        </p:nvGraphicFramePr>
        <p:xfrm>
          <a:off x="5334000" y="19050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05000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027866"/>
              </p:ext>
            </p:extLst>
          </p:nvPr>
        </p:nvGraphicFramePr>
        <p:xfrm>
          <a:off x="2057400" y="2182368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82368"/>
                        <a:ext cx="304800" cy="25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994384"/>
              </p:ext>
            </p:extLst>
          </p:nvPr>
        </p:nvGraphicFramePr>
        <p:xfrm>
          <a:off x="1295400" y="24384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6" imgW="241195" imgH="203112" progId="Equation.3">
                  <p:embed/>
                </p:oleObj>
              </mc:Choice>
              <mc:Fallback>
                <p:oleObj name="Equation" r:id="rId6" imgW="24119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304800" cy="25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760459"/>
              </p:ext>
            </p:extLst>
          </p:nvPr>
        </p:nvGraphicFramePr>
        <p:xfrm>
          <a:off x="5638800" y="2715768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Equation" r:id="rId7" imgW="241200" imgH="203040" progId="Equation.3">
                  <p:embed/>
                </p:oleObj>
              </mc:Choice>
              <mc:Fallback>
                <p:oleObj name="Equation" r:id="rId7" imgW="2412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15768"/>
                        <a:ext cx="304800" cy="25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695466"/>
              </p:ext>
            </p:extLst>
          </p:nvPr>
        </p:nvGraphicFramePr>
        <p:xfrm>
          <a:off x="6172200" y="1905000"/>
          <a:ext cx="158262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Equation" r:id="rId9" imgW="114102" imgH="126780" progId="Equation.3">
                  <p:embed/>
                </p:oleObj>
              </mc:Choice>
              <mc:Fallback>
                <p:oleObj name="Equation" r:id="rId9" imgW="114102" imgH="1267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905000"/>
                        <a:ext cx="158262" cy="22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377526"/>
              </p:ext>
            </p:extLst>
          </p:nvPr>
        </p:nvGraphicFramePr>
        <p:xfrm>
          <a:off x="2209800" y="3276600"/>
          <a:ext cx="11811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Equation" r:id="rId11" imgW="1180588" imgH="710891" progId="Equation.3">
                  <p:embed/>
                </p:oleObj>
              </mc:Choice>
              <mc:Fallback>
                <p:oleObj name="Equation" r:id="rId11" imgW="1180588" imgH="71089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11811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642290"/>
              </p:ext>
            </p:extLst>
          </p:nvPr>
        </p:nvGraphicFramePr>
        <p:xfrm>
          <a:off x="1066800" y="4080354"/>
          <a:ext cx="914400" cy="26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Equation" r:id="rId13" imgW="698197" imgH="203112" progId="Equation.3">
                  <p:embed/>
                </p:oleObj>
              </mc:Choice>
              <mc:Fallback>
                <p:oleObj name="Equation" r:id="rId13" imgW="698197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80354"/>
                        <a:ext cx="914400" cy="2630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234648"/>
              </p:ext>
            </p:extLst>
          </p:nvPr>
        </p:nvGraphicFramePr>
        <p:xfrm>
          <a:off x="2667000" y="4343400"/>
          <a:ext cx="304800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15" imgW="241200" imgH="203040" progId="Equation.3">
                  <p:embed/>
                </p:oleObj>
              </mc:Choice>
              <mc:Fallback>
                <p:oleObj name="Equation" r:id="rId15" imgW="2412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43400"/>
                        <a:ext cx="304800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8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6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is,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438794"/>
              </p:ext>
            </p:extLst>
          </p:nvPr>
        </p:nvGraphicFramePr>
        <p:xfrm>
          <a:off x="1447800" y="2084861"/>
          <a:ext cx="1676400" cy="89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Equation" r:id="rId3" imgW="1346200" imgH="711200" progId="Equation.3">
                  <p:embed/>
                </p:oleObj>
              </mc:Choice>
              <mc:Fallback>
                <p:oleObj name="Equation" r:id="rId3" imgW="13462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084861"/>
                        <a:ext cx="1676400" cy="891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628153"/>
              </p:ext>
            </p:extLst>
          </p:nvPr>
        </p:nvGraphicFramePr>
        <p:xfrm>
          <a:off x="1066800" y="3124200"/>
          <a:ext cx="856032" cy="24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5" imgW="685800" imgH="203200" progId="Equation.3">
                  <p:embed/>
                </p:oleObj>
              </mc:Choice>
              <mc:Fallback>
                <p:oleObj name="Equation" r:id="rId5" imgW="6858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856032" cy="249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306761"/>
              </p:ext>
            </p:extLst>
          </p:nvPr>
        </p:nvGraphicFramePr>
        <p:xfrm>
          <a:off x="1447800" y="3505200"/>
          <a:ext cx="1795293" cy="89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7" imgW="1435100" imgH="711200" progId="Equation.3">
                  <p:embed/>
                </p:oleObj>
              </mc:Choice>
              <mc:Fallback>
                <p:oleObj name="Equation" r:id="rId7" imgW="14351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1795293" cy="891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295005"/>
              </p:ext>
            </p:extLst>
          </p:nvPr>
        </p:nvGraphicFramePr>
        <p:xfrm>
          <a:off x="1066800" y="4495800"/>
          <a:ext cx="856032" cy="24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9" imgW="685800" imgH="203200" progId="Equation.3">
                  <p:embed/>
                </p:oleObj>
              </mc:Choice>
              <mc:Fallback>
                <p:oleObj name="Equation" r:id="rId9" imgW="6858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856032" cy="249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200742"/>
              </p:ext>
            </p:extLst>
          </p:nvPr>
        </p:nvGraphicFramePr>
        <p:xfrm>
          <a:off x="1524000" y="4823298"/>
          <a:ext cx="1723957" cy="89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11" imgW="1384300" imgH="711200" progId="Equation.3">
                  <p:embed/>
                </p:oleObj>
              </mc:Choice>
              <mc:Fallback>
                <p:oleObj name="Equation" r:id="rId11" imgW="13843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23298"/>
                        <a:ext cx="1723957" cy="891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548380"/>
              </p:ext>
            </p:extLst>
          </p:nvPr>
        </p:nvGraphicFramePr>
        <p:xfrm>
          <a:off x="1066800" y="5846324"/>
          <a:ext cx="856032" cy="24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13" imgW="685800" imgH="203200" progId="Equation.3">
                  <p:embed/>
                </p:oleObj>
              </mc:Choice>
              <mc:Fallback>
                <p:oleObj name="Equation" r:id="rId13" imgW="6858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846324"/>
                        <a:ext cx="856032" cy="249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-76200" y="3200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4371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6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square submatrices of order  </a:t>
            </a:r>
            <a:r>
              <a:rPr lang="en-US" dirty="0" smtClean="0"/>
              <a:t>        of </a:t>
            </a:r>
            <a:r>
              <a:rPr lang="en-US" dirty="0"/>
              <a:t>the augmented matrix      </a:t>
            </a:r>
            <a:r>
              <a:rPr lang="en-US" dirty="0" smtClean="0"/>
              <a:t> have </a:t>
            </a:r>
            <a:r>
              <a:rPr lang="en-US" dirty="0"/>
              <a:t>a zero determinant.  So the rank of the augmented matrix        is less than 3.  Is the rank of augmented matrix       equal to 2</a:t>
            </a:r>
            <a:r>
              <a:rPr lang="en-US" dirty="0" smtClean="0"/>
              <a:t>? </a:t>
            </a:r>
            <a:r>
              <a:rPr lang="en-US" dirty="0"/>
              <a:t>One of the        </a:t>
            </a:r>
            <a:r>
              <a:rPr lang="en-US" dirty="0" smtClean="0"/>
              <a:t>  submatrices </a:t>
            </a:r>
            <a:r>
              <a:rPr lang="en-US" dirty="0"/>
              <a:t>of  the augmented matrix        </a:t>
            </a:r>
            <a:r>
              <a:rPr lang="en-US" dirty="0" smtClean="0"/>
              <a:t>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So the rank of the augmented matrix  </a:t>
            </a:r>
            <a:r>
              <a:rPr lang="en-US" dirty="0" smtClean="0"/>
              <a:t>     is </a:t>
            </a:r>
            <a:r>
              <a:rPr lang="en-US" dirty="0"/>
              <a:t>2.  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791055"/>
              </p:ext>
            </p:extLst>
          </p:nvPr>
        </p:nvGraphicFramePr>
        <p:xfrm>
          <a:off x="4724400" y="2438400"/>
          <a:ext cx="49025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3" imgW="330057" imgH="165028" progId="Equation.3">
                  <p:embed/>
                </p:oleObj>
              </mc:Choice>
              <mc:Fallback>
                <p:oleObj name="Equation" r:id="rId3" imgW="330057" imgH="16502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38400"/>
                        <a:ext cx="490258" cy="23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072032"/>
              </p:ext>
            </p:extLst>
          </p:nvPr>
        </p:nvGraphicFramePr>
        <p:xfrm>
          <a:off x="3903663" y="1897063"/>
          <a:ext cx="423862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Equation" r:id="rId5" imgW="304560" imgH="177480" progId="Equation.3">
                  <p:embed/>
                </p:oleObj>
              </mc:Choice>
              <mc:Fallback>
                <p:oleObj name="Equation" r:id="rId5" imgW="3045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1897063"/>
                        <a:ext cx="423862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044956"/>
              </p:ext>
            </p:extLst>
          </p:nvPr>
        </p:nvGraphicFramePr>
        <p:xfrm>
          <a:off x="5257800" y="2162175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162175"/>
                        <a:ext cx="328839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182842"/>
              </p:ext>
            </p:extLst>
          </p:nvPr>
        </p:nvGraphicFramePr>
        <p:xfrm>
          <a:off x="2286000" y="2438400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2" name="Equation" r:id="rId9" imgW="241195" imgH="203112" progId="Equation.3">
                  <p:embed/>
                </p:oleObj>
              </mc:Choice>
              <mc:Fallback>
                <p:oleObj name="Equation" r:id="rId9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328839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440187"/>
              </p:ext>
            </p:extLst>
          </p:nvPr>
        </p:nvGraphicFramePr>
        <p:xfrm>
          <a:off x="1271361" y="2695575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Equation" r:id="rId10" imgW="241195" imgH="203112" progId="Equation.3">
                  <p:embed/>
                </p:oleObj>
              </mc:Choice>
              <mc:Fallback>
                <p:oleObj name="Equation" r:id="rId10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361" y="2695575"/>
                        <a:ext cx="328839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714124"/>
              </p:ext>
            </p:extLst>
          </p:nvPr>
        </p:nvGraphicFramePr>
        <p:xfrm>
          <a:off x="6681787" y="1905000"/>
          <a:ext cx="3286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Equation" r:id="rId11" imgW="241195" imgH="203112" progId="Equation.3">
                  <p:embed/>
                </p:oleObj>
              </mc:Choice>
              <mc:Fallback>
                <p:oleObj name="Equation" r:id="rId11" imgW="241195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787" y="1905000"/>
                        <a:ext cx="3286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042068"/>
              </p:ext>
            </p:extLst>
          </p:nvPr>
        </p:nvGraphicFramePr>
        <p:xfrm>
          <a:off x="1447800" y="32004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5" name="Equation" r:id="rId12" imgW="914400" imgH="457200" progId="Equation.3">
                  <p:embed/>
                </p:oleObj>
              </mc:Choice>
              <mc:Fallback>
                <p:oleObj name="Equation" r:id="rId12" imgW="9144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12192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716783"/>
              </p:ext>
            </p:extLst>
          </p:nvPr>
        </p:nvGraphicFramePr>
        <p:xfrm>
          <a:off x="1168400" y="4495800"/>
          <a:ext cx="1574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tion" r:id="rId14" imgW="1180588" imgH="203112" progId="Equation.3">
                  <p:embed/>
                </p:oleObj>
              </mc:Choice>
              <mc:Fallback>
                <p:oleObj name="Equation" r:id="rId14" imgW="1180588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4495800"/>
                        <a:ext cx="1574800" cy="266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008695"/>
              </p:ext>
            </p:extLst>
          </p:nvPr>
        </p:nvGraphicFramePr>
        <p:xfrm>
          <a:off x="4014787" y="4905375"/>
          <a:ext cx="3286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16" imgW="241195" imgH="203112" progId="Equation.3">
                  <p:embed/>
                </p:oleObj>
              </mc:Choice>
              <mc:Fallback>
                <p:oleObj name="Equation" r:id="rId16" imgW="241195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7" y="4905375"/>
                        <a:ext cx="3286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5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6 (cont.)</a:t>
            </a:r>
            <a:endParaRPr lang="en-US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534305"/>
              </p:ext>
            </p:extLst>
          </p:nvPr>
        </p:nvGraphicFramePr>
        <p:xfrm>
          <a:off x="5562600" y="1752600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752600"/>
                        <a:ext cx="328839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16764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we need to find the rank of the coefficient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matrix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rank of the coefficient matrix       is less than 3.  A square submatrix of the coefficient matrix       is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rank of the coefficient matrix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2.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033542"/>
              </p:ext>
            </p:extLst>
          </p:nvPr>
        </p:nvGraphicFramePr>
        <p:xfrm>
          <a:off x="1447800" y="2150603"/>
          <a:ext cx="1524000" cy="944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Equation" r:id="rId5" imgW="1155700" imgH="711200" progId="Equation.3">
                  <p:embed/>
                </p:oleObj>
              </mc:Choice>
              <mc:Fallback>
                <p:oleObj name="Equation" r:id="rId5" imgW="11557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50603"/>
                        <a:ext cx="1524000" cy="944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000310"/>
              </p:ext>
            </p:extLst>
          </p:nvPr>
        </p:nvGraphicFramePr>
        <p:xfrm>
          <a:off x="1219200" y="3383789"/>
          <a:ext cx="990600" cy="292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0" name="Equation" r:id="rId7" imgW="672808" imgH="203112" progId="Equation.3">
                  <p:embed/>
                </p:oleObj>
              </mc:Choice>
              <mc:Fallback>
                <p:oleObj name="Equation" r:id="rId7" imgW="672808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83789"/>
                        <a:ext cx="990600" cy="2929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96797"/>
              </p:ext>
            </p:extLst>
          </p:nvPr>
        </p:nvGraphicFramePr>
        <p:xfrm>
          <a:off x="3886200" y="3886200"/>
          <a:ext cx="304800" cy="31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Equation" r:id="rId9" imgW="241195" imgH="203112" progId="Equation.3">
                  <p:embed/>
                </p:oleObj>
              </mc:Choice>
              <mc:Fallback>
                <p:oleObj name="Equation" r:id="rId9" imgW="241195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86200"/>
                        <a:ext cx="304800" cy="3188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233887"/>
              </p:ext>
            </p:extLst>
          </p:nvPr>
        </p:nvGraphicFramePr>
        <p:xfrm>
          <a:off x="2133600" y="4175760"/>
          <a:ext cx="381000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Equation" r:id="rId11" imgW="241195" imgH="203112" progId="Equation.3">
                  <p:embed/>
                </p:oleObj>
              </mc:Choice>
              <mc:Fallback>
                <p:oleObj name="Equation" r:id="rId11" imgW="241195" imgH="20311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75760"/>
                        <a:ext cx="381000" cy="32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149683"/>
              </p:ext>
            </p:extLst>
          </p:nvPr>
        </p:nvGraphicFramePr>
        <p:xfrm>
          <a:off x="1524000" y="4572000"/>
          <a:ext cx="1113693" cy="668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3" name="Equation" r:id="rId12" imgW="762000" imgH="457200" progId="Equation.3">
                  <p:embed/>
                </p:oleObj>
              </mc:Choice>
              <mc:Fallback>
                <p:oleObj name="Equation" r:id="rId12" imgW="7620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0"/>
                        <a:ext cx="1113693" cy="668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623558"/>
              </p:ext>
            </p:extLst>
          </p:nvPr>
        </p:nvGraphicFramePr>
        <p:xfrm>
          <a:off x="1219200" y="5410200"/>
          <a:ext cx="1447800" cy="292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4" name="Equation" r:id="rId14" imgW="990170" imgH="203112" progId="Equation.3">
                  <p:embed/>
                </p:oleObj>
              </mc:Choice>
              <mc:Fallback>
                <p:oleObj name="Equation" r:id="rId14" imgW="990170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10200"/>
                        <a:ext cx="1447800" cy="292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510371"/>
              </p:ext>
            </p:extLst>
          </p:nvPr>
        </p:nvGraphicFramePr>
        <p:xfrm>
          <a:off x="3886200" y="5853112"/>
          <a:ext cx="3048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5" name="Equation" r:id="rId16" imgW="241195" imgH="203112" progId="Equation.3">
                  <p:embed/>
                </p:oleObj>
              </mc:Choice>
              <mc:Fallback>
                <p:oleObj name="Equation" r:id="rId16" imgW="241195" imgH="20311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853112"/>
                        <a:ext cx="3048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6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2055674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Hence, the rank of the coefficient matrix        equals the rank of the augmented matrix        . So the system of equations                      is consistent.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6 (cont.)</a:t>
            </a:r>
            <a:endParaRPr lang="en-US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774390"/>
              </p:ext>
            </p:extLst>
          </p:nvPr>
        </p:nvGraphicFramePr>
        <p:xfrm>
          <a:off x="1143000" y="2390775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90775"/>
                        <a:ext cx="328839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373581"/>
              </p:ext>
            </p:extLst>
          </p:nvPr>
        </p:nvGraphicFramePr>
        <p:xfrm>
          <a:off x="4201910" y="2396842"/>
          <a:ext cx="1132090" cy="27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5" imgW="837836" imgH="203112" progId="Equation.3">
                  <p:embed/>
                </p:oleObj>
              </mc:Choice>
              <mc:Fallback>
                <p:oleObj name="Equation" r:id="rId5" imgW="83783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910" y="2396842"/>
                        <a:ext cx="1132090" cy="270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922769"/>
              </p:ext>
            </p:extLst>
          </p:nvPr>
        </p:nvGraphicFramePr>
        <p:xfrm>
          <a:off x="4319587" y="2133600"/>
          <a:ext cx="3286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7" imgW="241200" imgH="203040" progId="Equation.3">
                  <p:embed/>
                </p:oleObj>
              </mc:Choice>
              <mc:Fallback>
                <p:oleObj name="Equation" r:id="rId7" imgW="2412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7" y="2133600"/>
                        <a:ext cx="3286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Objectives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reading this chapter, you should be able to: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4062" lvl="1" indent="-342900">
              <a:buFont typeface="+mj-lt"/>
              <a:buAutoNum type="arabicPeriod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setup simultaneous linear equations in matrix form and vice-versa,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4062" lvl="1" indent="-342900">
              <a:buFont typeface="+mj-lt"/>
              <a:buAutoNum type="arabicPeriod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concept of the inverse of a matrix,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4062" lvl="1" indent="-342900">
              <a:buFont typeface="+mj-lt"/>
              <a:buAutoNum type="arabicPeriod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the difference between a consistent and inconsistent system of linear equations, and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4062" lvl="1" indent="-342900">
              <a:buFont typeface="+mj-lt"/>
              <a:buAutoNum type="arabicPeriod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that a system of linear equations can have a unique solution, no solution or infinite solutions.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2" indent="-514350">
              <a:spcAft>
                <a:spcPts val="1200"/>
              </a:spcAft>
              <a:buFont typeface="+mj-lt"/>
              <a:buAutoNum type="arabicPeriod"/>
              <a:defRPr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7</a:t>
            </a:r>
            <a:endParaRPr lang="en-US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723072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concept of rank to find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consistent or inconsistent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692964"/>
              </p:ext>
            </p:extLst>
          </p:nvPr>
        </p:nvGraphicFramePr>
        <p:xfrm>
          <a:off x="1527095" y="2362200"/>
          <a:ext cx="261721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3" imgW="1752600" imgH="711200" progId="Equation.3">
                  <p:embed/>
                </p:oleObj>
              </mc:Choice>
              <mc:Fallback>
                <p:oleObj name="Equation" r:id="rId3" imgW="17526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095" y="2362200"/>
                        <a:ext cx="2617216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3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1676400"/>
            <a:ext cx="81534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augmented matrix is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there are no square submatrices of order 4   4 as the augmented matrix        is a  4  3 matrix, the rank of the augmented matrix      is at most 3. So let us look at square submatrices of the augmented matrix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of order 3 and see if any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3 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submatrices have a determinant not equal to zero.  For example, a square submatrix of order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 3 of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7 (cont.)</a:t>
            </a:r>
            <a:endParaRPr lang="en-US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81401"/>
              </p:ext>
            </p:extLst>
          </p:nvPr>
        </p:nvGraphicFramePr>
        <p:xfrm>
          <a:off x="7772400" y="3381375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8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381375"/>
                        <a:ext cx="328839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3180"/>
              </p:ext>
            </p:extLst>
          </p:nvPr>
        </p:nvGraphicFramePr>
        <p:xfrm>
          <a:off x="1752600" y="2209800"/>
          <a:ext cx="2362200" cy="989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9" name="Equation" r:id="rId5" imgW="1701800" imgH="711200" progId="Equation.3">
                  <p:embed/>
                </p:oleObj>
              </mc:Choice>
              <mc:Fallback>
                <p:oleObj name="Equation" r:id="rId5" imgW="17018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2362200" cy="989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132175"/>
              </p:ext>
            </p:extLst>
          </p:nvPr>
        </p:nvGraphicFramePr>
        <p:xfrm>
          <a:off x="5067300" y="3461146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Equation" r:id="rId7" imgW="114102" imgH="126780" progId="Equation.3">
                  <p:embed/>
                </p:oleObj>
              </mc:Choice>
              <mc:Fallback>
                <p:oleObj name="Equation" r:id="rId7" imgW="114102" imgH="1267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3461146"/>
                        <a:ext cx="114300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709506"/>
              </p:ext>
            </p:extLst>
          </p:nvPr>
        </p:nvGraphicFramePr>
        <p:xfrm>
          <a:off x="685800" y="373380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1" name="Equation" r:id="rId9" imgW="114102" imgH="126780" progId="Equation.3">
                  <p:embed/>
                </p:oleObj>
              </mc:Choice>
              <mc:Fallback>
                <p:oleObj name="Equation" r:id="rId9" imgW="114102" imgH="1267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87843"/>
              </p:ext>
            </p:extLst>
          </p:nvPr>
        </p:nvGraphicFramePr>
        <p:xfrm>
          <a:off x="4800600" y="3657600"/>
          <a:ext cx="3286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2" name="Equation" r:id="rId10" imgW="241195" imgH="203112" progId="Equation.3">
                  <p:embed/>
                </p:oleObj>
              </mc:Choice>
              <mc:Fallback>
                <p:oleObj name="Equation" r:id="rId10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657600"/>
                        <a:ext cx="3286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18406"/>
              </p:ext>
            </p:extLst>
          </p:nvPr>
        </p:nvGraphicFramePr>
        <p:xfrm>
          <a:off x="8267700" y="3990975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Equation" r:id="rId11" imgW="114102" imgH="126780" progId="Equation.3">
                  <p:embed/>
                </p:oleObj>
              </mc:Choice>
              <mc:Fallback>
                <p:oleObj name="Equation" r:id="rId11" imgW="114102" imgH="1267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7700" y="3990975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29238"/>
              </p:ext>
            </p:extLst>
          </p:nvPr>
        </p:nvGraphicFramePr>
        <p:xfrm>
          <a:off x="1257300" y="457200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4" name="Equation" r:id="rId12" imgW="114102" imgH="126780" progId="Equation.3">
                  <p:embed/>
                </p:oleObj>
              </mc:Choice>
              <mc:Fallback>
                <p:oleObj name="Equation" r:id="rId12" imgW="114102" imgH="1267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457200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335992"/>
              </p:ext>
            </p:extLst>
          </p:nvPr>
        </p:nvGraphicFramePr>
        <p:xfrm>
          <a:off x="1828800" y="4495800"/>
          <a:ext cx="3286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name="Equation" r:id="rId13" imgW="241195" imgH="203112" progId="Equation.3">
                  <p:embed/>
                </p:oleObj>
              </mc:Choice>
              <mc:Fallback>
                <p:oleObj name="Equation" r:id="rId13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3286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747629"/>
              </p:ext>
            </p:extLst>
          </p:nvPr>
        </p:nvGraphicFramePr>
        <p:xfrm>
          <a:off x="1752600" y="4800600"/>
          <a:ext cx="1600200" cy="96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6" name="Equation" r:id="rId14" imgW="1180588" imgH="710891" progId="Equation.3">
                  <p:embed/>
                </p:oleObj>
              </mc:Choice>
              <mc:Fallback>
                <p:oleObj name="Equation" r:id="rId14" imgW="1180588" imgH="710891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1600200" cy="967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3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1676400"/>
            <a:ext cx="8153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it means, we need to explore other square submatrices of the augmented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matrix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rank of the augmented matrix      is 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rank of the coefficient matrix       is 2 from the previous example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 the rank of the coefficient matrix        is less than the rank of the augmented matrix     , the system of equations is inconsistent.  Hence, no solution exists for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7 (cont.)</a:t>
            </a:r>
            <a:endParaRPr lang="en-US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098578"/>
              </p:ext>
            </p:extLst>
          </p:nvPr>
        </p:nvGraphicFramePr>
        <p:xfrm>
          <a:off x="8129361" y="1752600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9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9361" y="1752600"/>
                        <a:ext cx="328839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404456"/>
              </p:ext>
            </p:extLst>
          </p:nvPr>
        </p:nvGraphicFramePr>
        <p:xfrm>
          <a:off x="3657600" y="4176712"/>
          <a:ext cx="3048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0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176712"/>
                        <a:ext cx="3048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766055"/>
              </p:ext>
            </p:extLst>
          </p:nvPr>
        </p:nvGraphicFramePr>
        <p:xfrm>
          <a:off x="1752600" y="2121344"/>
          <a:ext cx="2057400" cy="107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1" name="Equation" r:id="rId7" imgW="1358310" imgH="710891" progId="Equation.3">
                  <p:embed/>
                </p:oleObj>
              </mc:Choice>
              <mc:Fallback>
                <p:oleObj name="Equation" r:id="rId7" imgW="1358310" imgH="7108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21344"/>
                        <a:ext cx="2057400" cy="1079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101912"/>
              </p:ext>
            </p:extLst>
          </p:nvPr>
        </p:nvGraphicFramePr>
        <p:xfrm>
          <a:off x="1447800" y="3352800"/>
          <a:ext cx="1664146" cy="302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Equation" r:id="rId9" imgW="1104840" imgH="203040" progId="Equation.3">
                  <p:embed/>
                </p:oleObj>
              </mc:Choice>
              <mc:Fallback>
                <p:oleObj name="Equation" r:id="rId9" imgW="11048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1664146" cy="302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554026"/>
              </p:ext>
            </p:extLst>
          </p:nvPr>
        </p:nvGraphicFramePr>
        <p:xfrm>
          <a:off x="3886200" y="3914775"/>
          <a:ext cx="3286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Equation" r:id="rId11" imgW="241195" imgH="203112" progId="Equation.3">
                  <p:embed/>
                </p:oleObj>
              </mc:Choice>
              <mc:Fallback>
                <p:oleObj name="Equation" r:id="rId11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914775"/>
                        <a:ext cx="328612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484689"/>
              </p:ext>
            </p:extLst>
          </p:nvPr>
        </p:nvGraphicFramePr>
        <p:xfrm>
          <a:off x="4419600" y="4481512"/>
          <a:ext cx="3048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4" name="Equation" r:id="rId12" imgW="241195" imgH="203112" progId="Equation.3">
                  <p:embed/>
                </p:oleObj>
              </mc:Choice>
              <mc:Fallback>
                <p:oleObj name="Equation" r:id="rId12" imgW="241195" imgH="203112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81512"/>
                        <a:ext cx="3048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508825"/>
              </p:ext>
            </p:extLst>
          </p:nvPr>
        </p:nvGraphicFramePr>
        <p:xfrm>
          <a:off x="1119188" y="4752975"/>
          <a:ext cx="3286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5" name="Equation" r:id="rId13" imgW="241195" imgH="203112" progId="Equation.3">
                  <p:embed/>
                </p:oleObj>
              </mc:Choice>
              <mc:Fallback>
                <p:oleObj name="Equation" r:id="rId13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752975"/>
                        <a:ext cx="328612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631828"/>
              </p:ext>
            </p:extLst>
          </p:nvPr>
        </p:nvGraphicFramePr>
        <p:xfrm>
          <a:off x="533400" y="5029200"/>
          <a:ext cx="1066800" cy="254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6" name="Equation" r:id="rId14" imgW="837836" imgH="203112" progId="Equation.3">
                  <p:embed/>
                </p:oleObj>
              </mc:Choice>
              <mc:Fallback>
                <p:oleObj name="Equation" r:id="rId14" imgW="837836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29200"/>
                        <a:ext cx="1066800" cy="2545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3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If a solution exists, how do we know whether it is unique?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a system of equations              </a:t>
            </a:r>
            <a:r>
              <a:rPr lang="en-US" dirty="0" smtClean="0"/>
              <a:t>     that </a:t>
            </a:r>
            <a:r>
              <a:rPr lang="en-US" dirty="0"/>
              <a:t>is consistent, the rank of the </a:t>
            </a:r>
            <a:r>
              <a:rPr lang="en-US" dirty="0" smtClean="0"/>
              <a:t>coefficient  matrix       is </a:t>
            </a:r>
            <a:r>
              <a:rPr lang="en-US" dirty="0"/>
              <a:t>the same as the augmented matrix        </a:t>
            </a:r>
            <a:r>
              <a:rPr lang="en-US" dirty="0" smtClean="0"/>
              <a:t> </a:t>
            </a:r>
            <a:r>
              <a:rPr lang="en-US" dirty="0"/>
              <a:t>. If in addition, the rank of the coefficient matrix       is same as the number of unknowns, then the solution is unique; if the rank of the coefficient matrix    </a:t>
            </a:r>
            <a:r>
              <a:rPr lang="en-US" dirty="0" smtClean="0"/>
              <a:t>is </a:t>
            </a:r>
            <a:r>
              <a:rPr lang="en-US" dirty="0"/>
              <a:t>less than the number of unknowns, then infinite solutions exist.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054321"/>
              </p:ext>
            </p:extLst>
          </p:nvPr>
        </p:nvGraphicFramePr>
        <p:xfrm>
          <a:off x="3048000" y="1905000"/>
          <a:ext cx="1295400" cy="236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Equation" r:id="rId3" imgW="837836" imgH="203112" progId="Equation.3">
                  <p:embed/>
                </p:oleObj>
              </mc:Choice>
              <mc:Fallback>
                <p:oleObj name="Equation" r:id="rId3" imgW="83783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05000"/>
                        <a:ext cx="1295400" cy="236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6457"/>
              </p:ext>
            </p:extLst>
          </p:nvPr>
        </p:nvGraphicFramePr>
        <p:xfrm>
          <a:off x="1295400" y="2182369"/>
          <a:ext cx="304800" cy="256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82369"/>
                        <a:ext cx="304800" cy="256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411242"/>
              </p:ext>
            </p:extLst>
          </p:nvPr>
        </p:nvGraphicFramePr>
        <p:xfrm>
          <a:off x="5181600" y="2133600"/>
          <a:ext cx="475486" cy="329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7" imgW="368140" imgH="253890" progId="Equation.3">
                  <p:embed/>
                </p:oleObj>
              </mc:Choice>
              <mc:Fallback>
                <p:oleObj name="Equation" r:id="rId7" imgW="368140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133600"/>
                        <a:ext cx="475486" cy="329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577739"/>
              </p:ext>
            </p:extLst>
          </p:nvPr>
        </p:nvGraphicFramePr>
        <p:xfrm>
          <a:off x="2286000" y="2438400"/>
          <a:ext cx="304800" cy="256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Equation" r:id="rId9" imgW="241195" imgH="203112" progId="Equation.3">
                  <p:embed/>
                </p:oleObj>
              </mc:Choice>
              <mc:Fallback>
                <p:oleObj name="Equation" r:id="rId9" imgW="241195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304800" cy="256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761341"/>
              </p:ext>
            </p:extLst>
          </p:nvPr>
        </p:nvGraphicFramePr>
        <p:xfrm>
          <a:off x="4114800" y="2723562"/>
          <a:ext cx="304800" cy="256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Equation" r:id="rId10" imgW="241195" imgH="203112" progId="Equation.3">
                  <p:embed/>
                </p:oleObj>
              </mc:Choice>
              <mc:Fallback>
                <p:oleObj name="Equation" r:id="rId10" imgW="241195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23562"/>
                        <a:ext cx="304800" cy="256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948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Flowchart of conditions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58200" cy="462597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Figure </a:t>
            </a:r>
            <a:r>
              <a:rPr lang="en-US" b="1" dirty="0"/>
              <a:t>5.2.</a:t>
            </a:r>
            <a:r>
              <a:rPr lang="en-US" dirty="0"/>
              <a:t> Flow chart of conditions for consistent and inconsistent system of equations.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8496"/>
              </p:ext>
            </p:extLst>
          </p:nvPr>
        </p:nvGraphicFramePr>
        <p:xfrm>
          <a:off x="762000" y="2133600"/>
          <a:ext cx="7620001" cy="216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r:id="rId3" imgW="3657600" imgH="1254154" progId="OrgPlusWOPX.4">
                  <p:embed/>
                </p:oleObj>
              </mc:Choice>
              <mc:Fallback>
                <p:oleObj r:id="rId3" imgW="3657600" imgH="1254154" progId="OrgPlusWOPX.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7620001" cy="2161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387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8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found </a:t>
            </a:r>
            <a:r>
              <a:rPr lang="en-US" dirty="0"/>
              <a:t>that the following system of </a:t>
            </a:r>
            <a:r>
              <a:rPr lang="en-US" dirty="0" smtClean="0"/>
              <a:t>equations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is a consistent system of equations.  Does the system of equations have a unique solution or does it have infinite solutions?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36251"/>
              </p:ext>
            </p:extLst>
          </p:nvPr>
        </p:nvGraphicFramePr>
        <p:xfrm>
          <a:off x="1600200" y="2438400"/>
          <a:ext cx="268833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3" imgW="1803400" imgH="711200" progId="Equation.3">
                  <p:embed/>
                </p:oleObj>
              </mc:Choice>
              <mc:Fallback>
                <p:oleObj name="Equation" r:id="rId3" imgW="18034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2688336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7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8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534400" cy="4625975"/>
          </a:xfrm>
        </p:spPr>
        <p:txBody>
          <a:bodyPr/>
          <a:lstStyle/>
          <a:p>
            <a:r>
              <a:rPr lang="en-US" b="1" dirty="0"/>
              <a:t>Solution</a:t>
            </a:r>
          </a:p>
          <a:p>
            <a:r>
              <a:rPr lang="en-US" dirty="0"/>
              <a:t>The coefficient matrix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and the right hand side </a:t>
            </a:r>
            <a:r>
              <a:rPr lang="en-US" dirty="0" smtClean="0"/>
              <a:t>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While finding out whether the above equations were consistent in an earlier example, we found that the rank of the coefficient matrix (</a:t>
            </a:r>
            <a:r>
              <a:rPr lang="en-US" i="1" dirty="0"/>
              <a:t>A</a:t>
            </a:r>
            <a:r>
              <a:rPr lang="en-US" dirty="0"/>
              <a:t>) equals rank of augmented matrix </a:t>
            </a:r>
            <a:r>
              <a:rPr lang="en-US" dirty="0" smtClean="0"/>
              <a:t>        </a:t>
            </a:r>
            <a:r>
              <a:rPr lang="en-US" dirty="0"/>
              <a:t>equals 3.</a:t>
            </a:r>
          </a:p>
          <a:p>
            <a:r>
              <a:rPr lang="en-US" dirty="0"/>
              <a:t>The solution is unique as the number of unknowns = 3 = rank of (</a:t>
            </a:r>
            <a:r>
              <a:rPr lang="en-US" i="1" dirty="0"/>
              <a:t>A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275830"/>
              </p:ext>
            </p:extLst>
          </p:nvPr>
        </p:nvGraphicFramePr>
        <p:xfrm>
          <a:off x="1066800" y="2514600"/>
          <a:ext cx="1447800" cy="86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3" imgW="1193800" imgH="711200" progId="Equation.3">
                  <p:embed/>
                </p:oleObj>
              </mc:Choice>
              <mc:Fallback>
                <p:oleObj name="Equation" r:id="rId3" imgW="11938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1447800" cy="8686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447021"/>
              </p:ext>
            </p:extLst>
          </p:nvPr>
        </p:nvGraphicFramePr>
        <p:xfrm>
          <a:off x="1371600" y="3855720"/>
          <a:ext cx="1053998" cy="86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5" imgW="863225" imgH="710891" progId="Equation.3">
                  <p:embed/>
                </p:oleObj>
              </mc:Choice>
              <mc:Fallback>
                <p:oleObj name="Equation" r:id="rId5" imgW="863225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55720"/>
                        <a:ext cx="1053998" cy="8686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762775"/>
              </p:ext>
            </p:extLst>
          </p:nvPr>
        </p:nvGraphicFramePr>
        <p:xfrm>
          <a:off x="8001000" y="5181600"/>
          <a:ext cx="457200" cy="25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7" imgW="393359" imgH="215713" progId="Equation.3">
                  <p:embed/>
                </p:oleObj>
              </mc:Choice>
              <mc:Fallback>
                <p:oleObj name="Equation" r:id="rId7" imgW="393359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181600"/>
                        <a:ext cx="457200" cy="2564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8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9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found that the following system of </a:t>
            </a:r>
            <a:r>
              <a:rPr lang="en-US" dirty="0" smtClean="0"/>
              <a:t>equations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is a consistent system of equations. </a:t>
            </a:r>
            <a:r>
              <a:rPr lang="en-US" dirty="0" smtClean="0"/>
              <a:t>Is </a:t>
            </a:r>
            <a:r>
              <a:rPr lang="en-US" dirty="0"/>
              <a:t>the solution unique or does it have infinite solutions.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857993"/>
              </p:ext>
            </p:extLst>
          </p:nvPr>
        </p:nvGraphicFramePr>
        <p:xfrm>
          <a:off x="1981200" y="2438400"/>
          <a:ext cx="232600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3" imgW="1765300" imgH="711200" progId="Equation.3">
                  <p:embed/>
                </p:oleObj>
              </mc:Choice>
              <mc:Fallback>
                <p:oleObj name="Equation" r:id="rId3" imgW="17653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2326005" cy="942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218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9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Solution</a:t>
            </a:r>
          </a:p>
          <a:p>
            <a:r>
              <a:rPr lang="en-US" dirty="0"/>
              <a:t>While finding out whether the above equations were consistent, we found that the rank of the coefficient matrix       </a:t>
            </a:r>
            <a:r>
              <a:rPr lang="en-US" dirty="0" smtClean="0"/>
              <a:t> </a:t>
            </a:r>
            <a:r>
              <a:rPr lang="en-US" dirty="0"/>
              <a:t>equals the rank of augmented matrix        </a:t>
            </a:r>
            <a:r>
              <a:rPr lang="en-US" dirty="0" smtClean="0"/>
              <a:t>    equals </a:t>
            </a:r>
            <a:r>
              <a:rPr lang="en-US" dirty="0"/>
              <a:t>2</a:t>
            </a:r>
          </a:p>
          <a:p>
            <a:r>
              <a:rPr lang="en-US" dirty="0"/>
              <a:t>Since the rank of              </a:t>
            </a:r>
            <a:r>
              <a:rPr lang="en-US" dirty="0" smtClean="0"/>
              <a:t> </a:t>
            </a:r>
            <a:r>
              <a:rPr lang="en-US" dirty="0"/>
              <a:t>&lt; number of unknowns = 3, infinite solutions exist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If we have more equations than unknowns in [A] [X] = [C], does it mean the system is inconsistent?</a:t>
            </a:r>
          </a:p>
          <a:p>
            <a:r>
              <a:rPr lang="en-US" dirty="0"/>
              <a:t>No, it depends on the rank of the augmented </a:t>
            </a:r>
            <a:r>
              <a:rPr lang="en-US" dirty="0" smtClean="0"/>
              <a:t>matrix         and </a:t>
            </a:r>
            <a:r>
              <a:rPr lang="en-US" dirty="0"/>
              <a:t>the rank </a:t>
            </a:r>
            <a:r>
              <a:rPr lang="en-US" dirty="0" smtClean="0"/>
              <a:t>of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331074"/>
              </p:ext>
            </p:extLst>
          </p:nvPr>
        </p:nvGraphicFramePr>
        <p:xfrm>
          <a:off x="2895600" y="24384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600387"/>
              </p:ext>
            </p:extLst>
          </p:nvPr>
        </p:nvGraphicFramePr>
        <p:xfrm>
          <a:off x="6705600" y="2438400"/>
          <a:ext cx="524256" cy="280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Equation" r:id="rId5" imgW="406048" imgH="215713" progId="Equation.3">
                  <p:embed/>
                </p:oleObj>
              </mc:Choice>
              <mc:Fallback>
                <p:oleObj name="Equation" r:id="rId5" imgW="406048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438400"/>
                        <a:ext cx="524256" cy="280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828427"/>
              </p:ext>
            </p:extLst>
          </p:nvPr>
        </p:nvGraphicFramePr>
        <p:xfrm>
          <a:off x="2298193" y="2715768"/>
          <a:ext cx="597407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Equation" r:id="rId7" imgW="469696" imgH="203112" progId="Equation.3">
                  <p:embed/>
                </p:oleObj>
              </mc:Choice>
              <mc:Fallback>
                <p:oleObj name="Equation" r:id="rId7" imgW="469696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193" y="2715768"/>
                        <a:ext cx="597407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796104"/>
              </p:ext>
            </p:extLst>
          </p:nvPr>
        </p:nvGraphicFramePr>
        <p:xfrm>
          <a:off x="5312949" y="4075113"/>
          <a:ext cx="478251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Equation" r:id="rId9" imgW="393359" imgH="215713" progId="Equation.3">
                  <p:embed/>
                </p:oleObj>
              </mc:Choice>
              <mc:Fallback>
                <p:oleObj name="Equation" r:id="rId9" imgW="393359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2949" y="4075113"/>
                        <a:ext cx="478251" cy="26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964010"/>
              </p:ext>
            </p:extLst>
          </p:nvPr>
        </p:nvGraphicFramePr>
        <p:xfrm>
          <a:off x="7315199" y="4038600"/>
          <a:ext cx="373269" cy="313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Equation" r:id="rId11" imgW="241195" imgH="203112" progId="Equation.3">
                  <p:embed/>
                </p:oleObj>
              </mc:Choice>
              <mc:Fallback>
                <p:oleObj name="Equation" r:id="rId11" imgW="241195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199" y="4038600"/>
                        <a:ext cx="373269" cy="313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3675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9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305800" cy="4625975"/>
          </a:xfrm>
        </p:spPr>
        <p:txBody>
          <a:bodyPr/>
          <a:lstStyle/>
          <a:p>
            <a:pPr marL="461962" indent="-342900">
              <a:buAutoNum type="alphaLcParenR"/>
            </a:pPr>
            <a:r>
              <a:rPr lang="en-US" dirty="0" smtClean="0"/>
              <a:t>For example</a:t>
            </a:r>
          </a:p>
          <a:p>
            <a:pPr marL="461962" indent="-342900">
              <a:buAutoNum type="alphaLcParenR"/>
            </a:pPr>
            <a:endParaRPr lang="en-US" dirty="0"/>
          </a:p>
          <a:p>
            <a:pPr marL="461962" indent="-342900">
              <a:buAutoNum type="alphaLcParenR"/>
            </a:pPr>
            <a:endParaRPr lang="en-US" dirty="0" smtClean="0"/>
          </a:p>
          <a:p>
            <a:pPr marL="461962" indent="-342900">
              <a:buAutoNum type="alphaLcParenR"/>
            </a:pPr>
            <a:endParaRPr lang="en-US" dirty="0"/>
          </a:p>
          <a:p>
            <a:pPr marL="461962" indent="-342900">
              <a:buAutoNum type="alphaLcParenR"/>
            </a:pPr>
            <a:endParaRPr lang="en-US" dirty="0" smtClean="0"/>
          </a:p>
          <a:p>
            <a:pPr marL="461962" indent="-342900">
              <a:buAutoNum type="alphaLcParenR"/>
            </a:pPr>
            <a:endParaRPr lang="en-US" dirty="0" smtClean="0"/>
          </a:p>
          <a:p>
            <a:pPr marL="461962" indent="-342900">
              <a:buAutoNum type="alphaLcParenR"/>
            </a:pPr>
            <a:endParaRPr lang="en-US" dirty="0"/>
          </a:p>
          <a:p>
            <a:r>
              <a:rPr lang="en-US" dirty="0"/>
              <a:t>is consistent, since</a:t>
            </a:r>
          </a:p>
          <a:p>
            <a:r>
              <a:rPr lang="en-US" dirty="0" smtClean="0"/>
              <a:t>	rank </a:t>
            </a:r>
            <a:r>
              <a:rPr lang="en-US" dirty="0"/>
              <a:t>of augmented matrix = 3</a:t>
            </a:r>
          </a:p>
          <a:p>
            <a:r>
              <a:rPr lang="en-US" dirty="0" smtClean="0"/>
              <a:t>	rank </a:t>
            </a:r>
            <a:r>
              <a:rPr lang="en-US" dirty="0"/>
              <a:t>of coefficient matrix = 3</a:t>
            </a:r>
          </a:p>
          <a:p>
            <a:r>
              <a:rPr lang="en-US" dirty="0"/>
              <a:t>Now since  the rank of (</a:t>
            </a:r>
            <a:r>
              <a:rPr lang="en-US" i="1" dirty="0"/>
              <a:t>A</a:t>
            </a:r>
            <a:r>
              <a:rPr lang="en-US" dirty="0"/>
              <a:t>) = 3 = number of unknowns, the solution is not only consistent but also unique.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018642"/>
              </p:ext>
            </p:extLst>
          </p:nvPr>
        </p:nvGraphicFramePr>
        <p:xfrm>
          <a:off x="1828800" y="2362200"/>
          <a:ext cx="2362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3" imgW="1828800" imgH="914400" progId="Equation.3">
                  <p:embed/>
                </p:oleObj>
              </mc:Choice>
              <mc:Fallback>
                <p:oleObj name="Equation" r:id="rId3" imgW="18288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2362200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18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 algn="just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algebra is used for solving systems of equations.  Can you illustrate this concept?</a:t>
            </a:r>
          </a:p>
          <a:p>
            <a:pPr marL="119062" indent="0" algn="just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algebra is used to solve a system of simultaneous linear equations.  In fact, for many mathematical procedures such as the solution to a set of nonlinear equations, interpolation, integration, and differential equations, the solutions reduce to a set of simultaneous linear equations.  Let us illustrate with an example for interpolation.</a:t>
            </a:r>
          </a:p>
          <a:p>
            <a:pPr marL="119062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9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2" indent="-342900">
              <a:buAutoNum type="alphaLcParenR" startAt="2"/>
            </a:pPr>
            <a:r>
              <a:rPr lang="en-US" dirty="0" smtClean="0"/>
              <a:t>For example</a:t>
            </a:r>
          </a:p>
          <a:p>
            <a:pPr marL="461962" indent="-342900">
              <a:buAutoNum type="alphaLcParenR" startAt="2"/>
            </a:pPr>
            <a:endParaRPr lang="en-US" dirty="0"/>
          </a:p>
          <a:p>
            <a:pPr marL="461962" indent="-342900">
              <a:buAutoNum type="alphaLcParenR" startAt="2"/>
            </a:pPr>
            <a:endParaRPr lang="en-US" dirty="0" smtClean="0"/>
          </a:p>
          <a:p>
            <a:pPr marL="461962" indent="-342900">
              <a:buAutoNum type="alphaLcParenR" startAt="2"/>
            </a:pPr>
            <a:endParaRPr lang="en-US" dirty="0"/>
          </a:p>
          <a:p>
            <a:pPr marL="461962" indent="-342900">
              <a:buAutoNum type="alphaLcParenR" startAt="2"/>
            </a:pPr>
            <a:endParaRPr lang="en-US" dirty="0" smtClean="0"/>
          </a:p>
          <a:p>
            <a:pPr marL="461962" indent="-342900">
              <a:buAutoNum type="alphaLcParenR" startAt="2"/>
            </a:pPr>
            <a:endParaRPr lang="en-US" dirty="0" smtClean="0"/>
          </a:p>
          <a:p>
            <a:pPr marL="461962" indent="-342900">
              <a:buAutoNum type="alphaLcParenR" startAt="2"/>
            </a:pPr>
            <a:endParaRPr lang="en-US" dirty="0"/>
          </a:p>
          <a:p>
            <a:r>
              <a:rPr lang="en-US" dirty="0"/>
              <a:t>is inconsistent, since</a:t>
            </a:r>
          </a:p>
          <a:p>
            <a:r>
              <a:rPr lang="en-US" dirty="0" smtClean="0"/>
              <a:t>	rank </a:t>
            </a:r>
            <a:r>
              <a:rPr lang="en-US" dirty="0"/>
              <a:t>of augmented matrix  = 4</a:t>
            </a:r>
          </a:p>
          <a:p>
            <a:r>
              <a:rPr lang="en-US" dirty="0" smtClean="0"/>
              <a:t>	rank </a:t>
            </a:r>
            <a:r>
              <a:rPr lang="en-US" dirty="0"/>
              <a:t>of coefficient matrix = 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386532"/>
              </p:ext>
            </p:extLst>
          </p:nvPr>
        </p:nvGraphicFramePr>
        <p:xfrm>
          <a:off x="1828800" y="2362200"/>
          <a:ext cx="2362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3" imgW="1828800" imgH="914400" progId="Equation.3">
                  <p:embed/>
                </p:oleObj>
              </mc:Choice>
              <mc:Fallback>
                <p:oleObj name="Equation" r:id="rId3" imgW="18288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2362200" cy="118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482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9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2" indent="-342900">
              <a:buAutoNum type="alphaLcParenR" startAt="3"/>
            </a:pPr>
            <a:r>
              <a:rPr lang="en-US" dirty="0" smtClean="0"/>
              <a:t>For example</a:t>
            </a:r>
          </a:p>
          <a:p>
            <a:pPr marL="461962" indent="-342900">
              <a:buAutoNum type="alphaLcParenR" startAt="3"/>
            </a:pPr>
            <a:endParaRPr lang="en-US" dirty="0"/>
          </a:p>
          <a:p>
            <a:pPr marL="461962" indent="-342900">
              <a:buAutoNum type="alphaLcParenR" startAt="3"/>
            </a:pPr>
            <a:endParaRPr lang="en-US" dirty="0" smtClean="0"/>
          </a:p>
          <a:p>
            <a:pPr marL="461962" indent="-342900">
              <a:buAutoNum type="alphaLcParenR" startAt="3"/>
            </a:pPr>
            <a:endParaRPr lang="en-US" dirty="0"/>
          </a:p>
          <a:p>
            <a:pPr marL="461962" indent="-342900">
              <a:buAutoNum type="alphaLcParenR" startAt="3"/>
            </a:pPr>
            <a:endParaRPr lang="en-US" dirty="0" smtClean="0"/>
          </a:p>
          <a:p>
            <a:pPr marL="461962" indent="-342900">
              <a:buAutoNum type="alphaLcParenR" startAt="3"/>
            </a:pPr>
            <a:endParaRPr lang="en-US" dirty="0"/>
          </a:p>
          <a:p>
            <a:pPr marL="461962" indent="-342900">
              <a:buAutoNum type="alphaLcParenR" startAt="3"/>
            </a:pPr>
            <a:endParaRPr lang="en-US" dirty="0" smtClean="0"/>
          </a:p>
          <a:p>
            <a:r>
              <a:rPr lang="en-US" dirty="0"/>
              <a:t>is consistent, since</a:t>
            </a:r>
          </a:p>
          <a:p>
            <a:r>
              <a:rPr lang="en-US" dirty="0" smtClean="0"/>
              <a:t>	rank </a:t>
            </a:r>
            <a:r>
              <a:rPr lang="en-US" dirty="0"/>
              <a:t>of augmented matrix  = 2</a:t>
            </a:r>
          </a:p>
          <a:p>
            <a:r>
              <a:rPr lang="en-US" dirty="0" smtClean="0"/>
              <a:t>	rank </a:t>
            </a:r>
            <a:r>
              <a:rPr lang="en-US" dirty="0"/>
              <a:t>of coefficient matrix = 2</a:t>
            </a:r>
          </a:p>
          <a:p>
            <a:r>
              <a:rPr lang="en-US" dirty="0"/>
              <a:t>But since the rank of (</a:t>
            </a:r>
            <a:r>
              <a:rPr lang="en-US" i="1" dirty="0"/>
              <a:t>A</a:t>
            </a:r>
            <a:r>
              <a:rPr lang="en-US" dirty="0"/>
              <a:t>) = 2 &lt; the number of unknowns = 3, infinite solutions exist.</a:t>
            </a:r>
          </a:p>
          <a:p>
            <a:pPr marL="461962" indent="-342900">
              <a:buAutoNum type="alphaLcParenR" startAt="3"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939829"/>
              </p:ext>
            </p:extLst>
          </p:nvPr>
        </p:nvGraphicFramePr>
        <p:xfrm>
          <a:off x="1841499" y="2286000"/>
          <a:ext cx="234950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Equation" r:id="rId3" imgW="1765300" imgH="914400" progId="Equation.3">
                  <p:embed/>
                </p:oleObj>
              </mc:Choice>
              <mc:Fallback>
                <p:oleObj name="Equation" r:id="rId3" imgW="17653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499" y="2286000"/>
                        <a:ext cx="2349501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787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9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Consistent systems of equations can only have a unique solution or infinite solutions.  Can a system of equations have more than one but not infinite number of solutions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dirty="0"/>
              <a:t>No, you can only </a:t>
            </a:r>
            <a:r>
              <a:rPr lang="en-US" dirty="0" smtClean="0"/>
              <a:t>have </a:t>
            </a:r>
            <a:r>
              <a:rPr lang="en-US" dirty="0"/>
              <a:t>either a unique solution or infinite solutions.  Let us </a:t>
            </a:r>
            <a:r>
              <a:rPr lang="en-US" dirty="0" smtClean="0"/>
              <a:t>suppose</a:t>
            </a:r>
          </a:p>
          <a:p>
            <a:endParaRPr lang="en-US" dirty="0"/>
          </a:p>
          <a:p>
            <a:r>
              <a:rPr lang="en-US" dirty="0" smtClean="0"/>
              <a:t>                    has </a:t>
            </a:r>
            <a:r>
              <a:rPr lang="en-US" dirty="0"/>
              <a:t>two solutions </a:t>
            </a:r>
            <a:r>
              <a:rPr lang="en-US" dirty="0" smtClean="0"/>
              <a:t>      and        so that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304011"/>
              </p:ext>
            </p:extLst>
          </p:nvPr>
        </p:nvGraphicFramePr>
        <p:xfrm>
          <a:off x="609600" y="3549098"/>
          <a:ext cx="1143001" cy="260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9" name="Equation" r:id="rId3" imgW="876300" imgH="203200" progId="Equation.3">
                  <p:embed/>
                </p:oleObj>
              </mc:Choice>
              <mc:Fallback>
                <p:oleObj name="Equation" r:id="rId3" imgW="8763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49098"/>
                        <a:ext cx="1143001" cy="260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54841"/>
              </p:ext>
            </p:extLst>
          </p:nvPr>
        </p:nvGraphicFramePr>
        <p:xfrm>
          <a:off x="3435626" y="3549098"/>
          <a:ext cx="298174" cy="260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0" name="Equation" r:id="rId5" imgW="228501" imgH="203112" progId="Equation.3">
                  <p:embed/>
                </p:oleObj>
              </mc:Choice>
              <mc:Fallback>
                <p:oleObj name="Equation" r:id="rId5" imgW="228501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626" y="3549098"/>
                        <a:ext cx="298174" cy="260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590313"/>
              </p:ext>
            </p:extLst>
          </p:nvPr>
        </p:nvGraphicFramePr>
        <p:xfrm>
          <a:off x="4185202" y="3549097"/>
          <a:ext cx="310598" cy="26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1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5202" y="3549097"/>
                        <a:ext cx="310598" cy="2609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953451"/>
              </p:ext>
            </p:extLst>
          </p:nvPr>
        </p:nvGraphicFramePr>
        <p:xfrm>
          <a:off x="1752601" y="4061012"/>
          <a:ext cx="1142999" cy="28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Equation" r:id="rId9" imgW="812447" imgH="203112" progId="Equation.3">
                  <p:embed/>
                </p:oleObj>
              </mc:Choice>
              <mc:Fallback>
                <p:oleObj name="Equation" r:id="rId9" imgW="812447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1" y="4061012"/>
                        <a:ext cx="1142999" cy="282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624566"/>
              </p:ext>
            </p:extLst>
          </p:nvPr>
        </p:nvGraphicFramePr>
        <p:xfrm>
          <a:off x="1752601" y="4746812"/>
          <a:ext cx="1142999" cy="28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Equation" r:id="rId11" imgW="812447" imgH="203112" progId="Equation.3">
                  <p:embed/>
                </p:oleObj>
              </mc:Choice>
              <mc:Fallback>
                <p:oleObj name="Equation" r:id="rId11" imgW="812447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1" y="4746812"/>
                        <a:ext cx="1142999" cy="282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94238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9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is a constant, then from the </a:t>
            </a:r>
            <a:r>
              <a:rPr lang="en-US" dirty="0" smtClean="0"/>
              <a:t>two </a:t>
            </a:r>
            <a:r>
              <a:rPr lang="en-US" dirty="0"/>
              <a:t>equations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Adding the above two equations </a:t>
            </a:r>
            <a:r>
              <a:rPr lang="en-US" dirty="0" smtClean="0"/>
              <a:t>gives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1352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202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049922"/>
              </p:ext>
            </p:extLst>
          </p:nvPr>
        </p:nvGraphicFramePr>
        <p:xfrm>
          <a:off x="1985755" y="2311203"/>
          <a:ext cx="1154860" cy="279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3" imgW="901309" imgH="215806" progId="Equation.3">
                  <p:embed/>
                </p:oleObj>
              </mc:Choice>
              <mc:Fallback>
                <p:oleObj name="Equation" r:id="rId3" imgW="901309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755" y="2311203"/>
                        <a:ext cx="1154860" cy="279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14236"/>
              </p:ext>
            </p:extLst>
          </p:nvPr>
        </p:nvGraphicFramePr>
        <p:xfrm>
          <a:off x="1981199" y="2844602"/>
          <a:ext cx="1884245" cy="279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Equation" r:id="rId5" imgW="1473200" imgH="215900" progId="Equation.3">
                  <p:embed/>
                </p:oleObj>
              </mc:Choice>
              <mc:Fallback>
                <p:oleObj name="Equation" r:id="rId5" imgW="1473200" imgH="215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2844602"/>
                        <a:ext cx="1884245" cy="279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250856"/>
              </p:ext>
            </p:extLst>
          </p:nvPr>
        </p:nvGraphicFramePr>
        <p:xfrm>
          <a:off x="1981200" y="3759002"/>
          <a:ext cx="3124200" cy="279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7" imgW="2451100" imgH="215900" progId="Equation.3">
                  <p:embed/>
                </p:oleObj>
              </mc:Choice>
              <mc:Fallback>
                <p:oleObj name="Equation" r:id="rId7" imgW="24511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59002"/>
                        <a:ext cx="3124200" cy="279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912501"/>
              </p:ext>
            </p:extLst>
          </p:nvPr>
        </p:nvGraphicFramePr>
        <p:xfrm>
          <a:off x="1981200" y="4292402"/>
          <a:ext cx="2005809" cy="279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4" name="Equation" r:id="rId9" imgW="1574117" imgH="215806" progId="Equation.3">
                  <p:embed/>
                </p:oleObj>
              </mc:Choice>
              <mc:Fallback>
                <p:oleObj name="Equation" r:id="rId9" imgW="1574117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92402"/>
                        <a:ext cx="2005809" cy="279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52400" y="828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152400" y="1504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152400" y="218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516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9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a solution </a:t>
            </a:r>
            <a:r>
              <a:rPr lang="en-US" dirty="0" smtClean="0"/>
              <a:t>to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Since </a:t>
            </a:r>
            <a:r>
              <a:rPr lang="en-US" i="1" dirty="0"/>
              <a:t>r</a:t>
            </a:r>
            <a:r>
              <a:rPr lang="en-US" dirty="0"/>
              <a:t> is any scalar, there are infinite solutions for    </a:t>
            </a:r>
            <a:r>
              <a:rPr lang="en-US" dirty="0" smtClean="0"/>
              <a:t>                of </a:t>
            </a:r>
            <a:r>
              <a:rPr lang="en-US" dirty="0"/>
              <a:t>the form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23363"/>
              </p:ext>
            </p:extLst>
          </p:nvPr>
        </p:nvGraphicFramePr>
        <p:xfrm>
          <a:off x="1142999" y="2286000"/>
          <a:ext cx="1143001" cy="26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Equation" r:id="rId3" imgW="964781" imgH="215806" progId="Equation.3">
                  <p:embed/>
                </p:oleObj>
              </mc:Choice>
              <mc:Fallback>
                <p:oleObj name="Equation" r:id="rId3" imgW="964781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2286000"/>
                        <a:ext cx="1143001" cy="260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263915"/>
              </p:ext>
            </p:extLst>
          </p:nvPr>
        </p:nvGraphicFramePr>
        <p:xfrm>
          <a:off x="1142999" y="3124200"/>
          <a:ext cx="950615" cy="26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5" imgW="799753" imgH="215806" progId="Equation.3">
                  <p:embed/>
                </p:oleObj>
              </mc:Choice>
              <mc:Fallback>
                <p:oleObj name="Equation" r:id="rId5" imgW="799753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3124200"/>
                        <a:ext cx="950615" cy="260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228623"/>
              </p:ext>
            </p:extLst>
          </p:nvPr>
        </p:nvGraphicFramePr>
        <p:xfrm>
          <a:off x="5333999" y="3555422"/>
          <a:ext cx="1066801" cy="25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7" imgW="837836" imgH="203112" progId="Equation.3">
                  <p:embed/>
                </p:oleObj>
              </mc:Choice>
              <mc:Fallback>
                <p:oleObj name="Equation" r:id="rId7" imgW="837836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9" y="3555422"/>
                        <a:ext cx="1066801" cy="2545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35902"/>
              </p:ext>
            </p:extLst>
          </p:nvPr>
        </p:nvGraphicFramePr>
        <p:xfrm>
          <a:off x="1219200" y="3962400"/>
          <a:ext cx="1143001" cy="26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9" imgW="964781" imgH="215806" progId="Equation.3">
                  <p:embed/>
                </p:oleObj>
              </mc:Choice>
              <mc:Fallback>
                <p:oleObj name="Equation" r:id="rId9" imgW="964781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62400"/>
                        <a:ext cx="1143001" cy="260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7117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Can you divide two matrices?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             </a:t>
            </a:r>
            <a:r>
              <a:rPr lang="en-US" dirty="0" smtClean="0"/>
              <a:t>       is </a:t>
            </a:r>
            <a:r>
              <a:rPr lang="en-US" dirty="0"/>
              <a:t>defined, it might seem intuitive that       </a:t>
            </a:r>
            <a:r>
              <a:rPr lang="en-US" dirty="0" smtClean="0"/>
              <a:t>         , </a:t>
            </a:r>
          </a:p>
          <a:p>
            <a:endParaRPr lang="en-US" dirty="0"/>
          </a:p>
          <a:p>
            <a:r>
              <a:rPr lang="en-US" dirty="0" smtClean="0"/>
              <a:t>but </a:t>
            </a:r>
            <a:r>
              <a:rPr lang="en-US" dirty="0"/>
              <a:t>matrix division is not defined like that.  However an inverse of a matrix can be defined for certain types of square matrices.  The inverse of a square matrix    </a:t>
            </a:r>
            <a:r>
              <a:rPr lang="en-US" dirty="0" smtClean="0"/>
              <a:t>  </a:t>
            </a:r>
            <a:r>
              <a:rPr lang="en-US" dirty="0"/>
              <a:t>, if existing, is denoted by       </a:t>
            </a:r>
            <a:r>
              <a:rPr lang="en-US" dirty="0" smtClean="0"/>
              <a:t>  such </a:t>
            </a:r>
            <a:r>
              <a:rPr lang="en-US" dirty="0"/>
              <a:t>that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Where       is the identity matrix.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011786"/>
              </p:ext>
            </p:extLst>
          </p:nvPr>
        </p:nvGraphicFramePr>
        <p:xfrm>
          <a:off x="904875" y="1905000"/>
          <a:ext cx="1000125" cy="2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Equation" r:id="rId3" imgW="799753" imgH="203112" progId="Equation.3">
                  <p:embed/>
                </p:oleObj>
              </mc:Choice>
              <mc:Fallback>
                <p:oleObj name="Equation" r:id="rId3" imgW="799753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905000"/>
                        <a:ext cx="1000125" cy="2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438544"/>
              </p:ext>
            </p:extLst>
          </p:nvPr>
        </p:nvGraphicFramePr>
        <p:xfrm>
          <a:off x="5486400" y="1752600"/>
          <a:ext cx="762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Equation" r:id="rId5" imgW="609600" imgH="419100" progId="Equation.3">
                  <p:embed/>
                </p:oleObj>
              </mc:Choice>
              <mc:Fallback>
                <p:oleObj name="Equation" r:id="rId5" imgW="6096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752600"/>
                        <a:ext cx="762000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806080"/>
              </p:ext>
            </p:extLst>
          </p:nvPr>
        </p:nvGraphicFramePr>
        <p:xfrm>
          <a:off x="7543800" y="2721769"/>
          <a:ext cx="297656" cy="2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721769"/>
                        <a:ext cx="297656" cy="2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705067"/>
              </p:ext>
            </p:extLst>
          </p:nvPr>
        </p:nvGraphicFramePr>
        <p:xfrm>
          <a:off x="2771775" y="2971800"/>
          <a:ext cx="4286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4" name="Equation" r:id="rId9" imgW="342751" imgH="228501" progId="Equation.3">
                  <p:embed/>
                </p:oleObj>
              </mc:Choice>
              <mc:Fallback>
                <p:oleObj name="Equation" r:id="rId9" imgW="342751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971800"/>
                        <a:ext cx="428625" cy="285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84920"/>
              </p:ext>
            </p:extLst>
          </p:nvPr>
        </p:nvGraphicFramePr>
        <p:xfrm>
          <a:off x="2133600" y="3429000"/>
          <a:ext cx="2070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5" name="Equation" r:id="rId11" imgW="1549400" imgH="228600" progId="Equation.3">
                  <p:embed/>
                </p:oleObj>
              </mc:Choice>
              <mc:Fallback>
                <p:oleObj name="Equation" r:id="rId11" imgW="15494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429000"/>
                        <a:ext cx="20701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409113"/>
              </p:ext>
            </p:extLst>
          </p:nvPr>
        </p:nvGraphicFramePr>
        <p:xfrm>
          <a:off x="1295400" y="4076700"/>
          <a:ext cx="26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6" name="Equation" r:id="rId13" imgW="203024" imgH="203024" progId="Equation.3">
                  <p:embed/>
                </p:oleObj>
              </mc:Choice>
              <mc:Fallback>
                <p:oleObj name="Equation" r:id="rId13" imgW="203024" imgH="20302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76700"/>
                        <a:ext cx="266700" cy="266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13866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Can you divide two matrices?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other words, let [</a:t>
            </a:r>
            <a:r>
              <a:rPr lang="en-US" i="1" dirty="0"/>
              <a:t>A</a:t>
            </a:r>
            <a:r>
              <a:rPr lang="en-US" dirty="0"/>
              <a:t>] be a square matrix.  If [</a:t>
            </a:r>
            <a:r>
              <a:rPr lang="en-US" i="1" dirty="0"/>
              <a:t>B</a:t>
            </a:r>
            <a:r>
              <a:rPr lang="en-US" dirty="0"/>
              <a:t>] is another square matrix of the same size such that       </a:t>
            </a:r>
            <a:r>
              <a:rPr lang="en-US" dirty="0" smtClean="0"/>
              <a:t>             </a:t>
            </a:r>
            <a:r>
              <a:rPr lang="en-US" dirty="0"/>
              <a:t>, then [</a:t>
            </a:r>
            <a:r>
              <a:rPr lang="en-US" i="1" dirty="0"/>
              <a:t>B</a:t>
            </a:r>
            <a:r>
              <a:rPr lang="en-US" dirty="0"/>
              <a:t>]  is the inverse of [</a:t>
            </a:r>
            <a:r>
              <a:rPr lang="en-US" i="1" dirty="0"/>
              <a:t>A</a:t>
            </a:r>
            <a:r>
              <a:rPr lang="en-US" dirty="0"/>
              <a:t>]. [</a:t>
            </a:r>
            <a:r>
              <a:rPr lang="en-US" i="1" dirty="0"/>
              <a:t>A</a:t>
            </a:r>
            <a:r>
              <a:rPr lang="en-US" dirty="0"/>
              <a:t>] is then called to be invertible or </a:t>
            </a:r>
            <a:r>
              <a:rPr lang="en-US" dirty="0" smtClean="0"/>
              <a:t>nonsingular. If         </a:t>
            </a:r>
            <a:r>
              <a:rPr lang="en-US" dirty="0"/>
              <a:t>does not exist,       is called  noninvertible or singular</a:t>
            </a:r>
            <a:r>
              <a:rPr lang="en-US" dirty="0" smtClean="0"/>
              <a:t>. </a:t>
            </a:r>
            <a:r>
              <a:rPr lang="en-US" dirty="0"/>
              <a:t>If [</a:t>
            </a:r>
            <a:r>
              <a:rPr lang="en-US" i="1" dirty="0"/>
              <a:t>A</a:t>
            </a:r>
            <a:r>
              <a:rPr lang="en-US" dirty="0"/>
              <a:t>] and [</a:t>
            </a:r>
            <a:r>
              <a:rPr lang="en-US" i="1" dirty="0"/>
              <a:t>B</a:t>
            </a:r>
            <a:r>
              <a:rPr lang="en-US" dirty="0"/>
              <a:t>] are two    </a:t>
            </a:r>
            <a:r>
              <a:rPr lang="en-US" dirty="0" smtClean="0"/>
              <a:t>        matrices </a:t>
            </a:r>
            <a:r>
              <a:rPr lang="en-US" dirty="0"/>
              <a:t>such </a:t>
            </a:r>
            <a:r>
              <a:rPr lang="en-US" dirty="0" smtClean="0"/>
              <a:t>that                     </a:t>
            </a:r>
            <a:r>
              <a:rPr lang="en-US" dirty="0"/>
              <a:t>, then these statements are also true</a:t>
            </a:r>
          </a:p>
          <a:p>
            <a:endParaRPr lang="en-US" dirty="0" smtClean="0"/>
          </a:p>
          <a:p>
            <a:pPr marL="404812" lvl="0" indent="-285750">
              <a:buFont typeface="Arial" panose="020B0604020202020204" pitchFamily="34" charset="0"/>
              <a:buChar char="•"/>
            </a:pPr>
            <a:r>
              <a:rPr lang="en-US" dirty="0"/>
              <a:t>[</a:t>
            </a:r>
            <a:r>
              <a:rPr lang="en-US" i="1" dirty="0"/>
              <a:t>B</a:t>
            </a:r>
            <a:r>
              <a:rPr lang="en-US" dirty="0"/>
              <a:t>] is the inverse of [</a:t>
            </a:r>
            <a:r>
              <a:rPr lang="en-US" i="1" dirty="0"/>
              <a:t>A</a:t>
            </a:r>
            <a:r>
              <a:rPr lang="en-US" dirty="0"/>
              <a:t>]</a:t>
            </a:r>
          </a:p>
          <a:p>
            <a:pPr marL="404812" lvl="0" indent="-285750">
              <a:buFont typeface="Arial" panose="020B0604020202020204" pitchFamily="34" charset="0"/>
              <a:buChar char="•"/>
            </a:pP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is the inverse of [</a:t>
            </a:r>
            <a:r>
              <a:rPr lang="en-US" i="1" dirty="0"/>
              <a:t>B</a:t>
            </a:r>
            <a:r>
              <a:rPr lang="en-US" dirty="0"/>
              <a:t>]</a:t>
            </a:r>
          </a:p>
          <a:p>
            <a:pPr marL="404812" lvl="0" indent="-285750">
              <a:buFont typeface="Arial" panose="020B0604020202020204" pitchFamily="34" charset="0"/>
              <a:buChar char="•"/>
            </a:pP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and [</a:t>
            </a:r>
            <a:r>
              <a:rPr lang="en-US" i="1" dirty="0"/>
              <a:t>B</a:t>
            </a:r>
            <a:r>
              <a:rPr lang="en-US" dirty="0"/>
              <a:t>] are both invertible </a:t>
            </a:r>
          </a:p>
          <a:p>
            <a:pPr marL="404812" lvl="0" indent="-285750">
              <a:buFont typeface="Arial" panose="020B0604020202020204" pitchFamily="34" charset="0"/>
              <a:buChar char="•"/>
            </a:pP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[</a:t>
            </a:r>
            <a:r>
              <a:rPr lang="en-US" i="1" dirty="0"/>
              <a:t>B</a:t>
            </a:r>
            <a:r>
              <a:rPr lang="en-US" dirty="0"/>
              <a:t>]=[</a:t>
            </a:r>
            <a:r>
              <a:rPr lang="en-US" i="1" dirty="0"/>
              <a:t>I</a:t>
            </a:r>
            <a:r>
              <a:rPr lang="en-US" dirty="0"/>
              <a:t>].</a:t>
            </a:r>
          </a:p>
          <a:p>
            <a:pPr marL="404812" lvl="0" indent="-285750">
              <a:buFont typeface="Arial" panose="020B0604020202020204" pitchFamily="34" charset="0"/>
              <a:buChar char="•"/>
            </a:pP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and [</a:t>
            </a:r>
            <a:r>
              <a:rPr lang="en-US" i="1" dirty="0"/>
              <a:t>B</a:t>
            </a:r>
            <a:r>
              <a:rPr lang="en-US" dirty="0"/>
              <a:t>] are both nonsingular</a:t>
            </a:r>
          </a:p>
          <a:p>
            <a:pPr marL="404812" lvl="0" indent="-285750">
              <a:buFont typeface="Arial" panose="020B0604020202020204" pitchFamily="34" charset="0"/>
              <a:buChar char="•"/>
            </a:pPr>
            <a:r>
              <a:rPr lang="en-US" dirty="0"/>
              <a:t>all columns of [</a:t>
            </a:r>
            <a:r>
              <a:rPr lang="en-US" i="1" dirty="0"/>
              <a:t>A</a:t>
            </a:r>
            <a:r>
              <a:rPr lang="en-US" dirty="0"/>
              <a:t>] and [</a:t>
            </a:r>
            <a:r>
              <a:rPr lang="en-US" i="1" dirty="0"/>
              <a:t>B</a:t>
            </a:r>
            <a:r>
              <a:rPr lang="en-US" dirty="0"/>
              <a:t>]are linearly independent</a:t>
            </a:r>
          </a:p>
          <a:p>
            <a:pPr marL="404812" lvl="0" indent="-285750">
              <a:buFont typeface="Arial" panose="020B0604020202020204" pitchFamily="34" charset="0"/>
              <a:buChar char="•"/>
            </a:pPr>
            <a:r>
              <a:rPr lang="en-US" dirty="0"/>
              <a:t>all rows of [</a:t>
            </a:r>
            <a:r>
              <a:rPr lang="en-US" i="1" dirty="0"/>
              <a:t>A</a:t>
            </a:r>
            <a:r>
              <a:rPr lang="en-US" dirty="0"/>
              <a:t>] and [</a:t>
            </a:r>
            <a:r>
              <a:rPr lang="en-US" i="1" dirty="0"/>
              <a:t>B</a:t>
            </a:r>
            <a:r>
              <a:rPr lang="en-US" dirty="0"/>
              <a:t>] are linearly independent.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17937"/>
              </p:ext>
            </p:extLst>
          </p:nvPr>
        </p:nvGraphicFramePr>
        <p:xfrm>
          <a:off x="1905000" y="2162175"/>
          <a:ext cx="106544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3" imgW="774364" imgH="203112" progId="Equation.3">
                  <p:embed/>
                </p:oleObj>
              </mc:Choice>
              <mc:Fallback>
                <p:oleObj name="Equation" r:id="rId3" imgW="774364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62175"/>
                        <a:ext cx="1065440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489731"/>
              </p:ext>
            </p:extLst>
          </p:nvPr>
        </p:nvGraphicFramePr>
        <p:xfrm>
          <a:off x="3276600" y="2438400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Equation" r:id="rId5" imgW="342751" imgH="228501" progId="Equation.3">
                  <p:embed/>
                </p:oleObj>
              </mc:Choice>
              <mc:Fallback>
                <p:oleObj name="Equation" r:id="rId5" imgW="342751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38400"/>
                        <a:ext cx="381000" cy="25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720929"/>
              </p:ext>
            </p:extLst>
          </p:nvPr>
        </p:nvGraphicFramePr>
        <p:xfrm>
          <a:off x="5005160" y="2438400"/>
          <a:ext cx="32884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160" y="2438400"/>
                        <a:ext cx="328840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426827"/>
              </p:ext>
            </p:extLst>
          </p:nvPr>
        </p:nvGraphicFramePr>
        <p:xfrm>
          <a:off x="2667000" y="2743201"/>
          <a:ext cx="53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8" name="Equation" r:id="rId9" imgW="330200" imgH="139700" progId="Equation.3">
                  <p:embed/>
                </p:oleObj>
              </mc:Choice>
              <mc:Fallback>
                <p:oleObj name="Equation" r:id="rId9" imgW="330200" imgH="139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743201"/>
                        <a:ext cx="533400" cy="22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102184"/>
              </p:ext>
            </p:extLst>
          </p:nvPr>
        </p:nvGraphicFramePr>
        <p:xfrm>
          <a:off x="5029200" y="2743200"/>
          <a:ext cx="106544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9" name="Equation" r:id="rId11" imgW="774364" imgH="203112" progId="Equation.3">
                  <p:embed/>
                </p:oleObj>
              </mc:Choice>
              <mc:Fallback>
                <p:oleObj name="Equation" r:id="rId11" imgW="774364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743200"/>
                        <a:ext cx="1065440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3670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10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is the inverse of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156058"/>
              </p:ext>
            </p:extLst>
          </p:nvPr>
        </p:nvGraphicFramePr>
        <p:xfrm>
          <a:off x="1524000" y="2362200"/>
          <a:ext cx="981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Equation" r:id="rId3" imgW="977900" imgH="457200" progId="Equation.3">
                  <p:embed/>
                </p:oleObj>
              </mc:Choice>
              <mc:Fallback>
                <p:oleObj name="Equation" r:id="rId3" imgW="9779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981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148413"/>
              </p:ext>
            </p:extLst>
          </p:nvPr>
        </p:nvGraphicFramePr>
        <p:xfrm>
          <a:off x="1524000" y="3276600"/>
          <a:ext cx="1095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Equation" r:id="rId5" imgW="1092200" imgH="457200" progId="Equation.3">
                  <p:embed/>
                </p:oleObj>
              </mc:Choice>
              <mc:Fallback>
                <p:oleObj name="Equation" r:id="rId5" imgW="1092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10953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534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10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 smtClean="0"/>
              <a:t>Since,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[</a:t>
            </a:r>
            <a:r>
              <a:rPr lang="en-US" i="1" dirty="0"/>
              <a:t>B</a:t>
            </a:r>
            <a:r>
              <a:rPr lang="en-US" dirty="0"/>
              <a:t>]</a:t>
            </a:r>
            <a:r>
              <a:rPr lang="en-US" dirty="0" smtClean="0"/>
              <a:t> is </a:t>
            </a:r>
            <a:r>
              <a:rPr lang="en-US" dirty="0"/>
              <a:t>the inverse of [</a:t>
            </a:r>
            <a:r>
              <a:rPr lang="en-US" i="1" dirty="0"/>
              <a:t>A</a:t>
            </a:r>
            <a:r>
              <a:rPr lang="en-US" dirty="0"/>
              <a:t>] and [</a:t>
            </a:r>
            <a:r>
              <a:rPr lang="en-US" i="1" dirty="0"/>
              <a:t>A</a:t>
            </a:r>
            <a:r>
              <a:rPr lang="en-US" dirty="0"/>
              <a:t>] is the inverse of [</a:t>
            </a:r>
            <a:r>
              <a:rPr lang="en-US" i="1" dirty="0"/>
              <a:t>B</a:t>
            </a:r>
            <a:r>
              <a:rPr lang="en-US" dirty="0"/>
              <a:t>].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64378"/>
              </p:ext>
            </p:extLst>
          </p:nvPr>
        </p:nvGraphicFramePr>
        <p:xfrm>
          <a:off x="1333499" y="2362200"/>
          <a:ext cx="638176" cy="279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0" name="Equation" r:id="rId3" imgW="457002" imgH="203112" progId="Equation.3">
                  <p:embed/>
                </p:oleObj>
              </mc:Choice>
              <mc:Fallback>
                <p:oleObj name="Equation" r:id="rId3" imgW="457002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499" y="2362200"/>
                        <a:ext cx="638176" cy="279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134173"/>
              </p:ext>
            </p:extLst>
          </p:nvPr>
        </p:nvGraphicFramePr>
        <p:xfrm>
          <a:off x="1978819" y="2181225"/>
          <a:ext cx="1754981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Equation" r:id="rId5" imgW="1257300" imgH="457200" progId="Equation.3">
                  <p:embed/>
                </p:oleObj>
              </mc:Choice>
              <mc:Fallback>
                <p:oleObj name="Equation" r:id="rId5" imgW="12573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819" y="2181225"/>
                        <a:ext cx="1754981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463709"/>
              </p:ext>
            </p:extLst>
          </p:nvPr>
        </p:nvGraphicFramePr>
        <p:xfrm>
          <a:off x="1981200" y="3019425"/>
          <a:ext cx="8907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2" name="Equation" r:id="rId7" imgW="634725" imgH="457002" progId="Equation.3">
                  <p:embed/>
                </p:oleObj>
              </mc:Choice>
              <mc:Fallback>
                <p:oleObj name="Equation" r:id="rId7" imgW="634725" imgH="45700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19425"/>
                        <a:ext cx="890787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1058"/>
              </p:ext>
            </p:extLst>
          </p:nvPr>
        </p:nvGraphicFramePr>
        <p:xfrm>
          <a:off x="1981200" y="3835598"/>
          <a:ext cx="465336" cy="279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3" name="Equation" r:id="rId9" imgW="330057" imgH="203112" progId="Equation.3">
                  <p:embed/>
                </p:oleObj>
              </mc:Choice>
              <mc:Fallback>
                <p:oleObj name="Equation" r:id="rId9" imgW="330057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35598"/>
                        <a:ext cx="465336" cy="279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133148"/>
              </p:ext>
            </p:extLst>
          </p:nvPr>
        </p:nvGraphicFramePr>
        <p:xfrm>
          <a:off x="1371600" y="4721424"/>
          <a:ext cx="1076921" cy="279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4" name="Equation" r:id="rId11" imgW="774364" imgH="203112" progId="Equation.3">
                  <p:embed/>
                </p:oleObj>
              </mc:Choice>
              <mc:Fallback>
                <p:oleObj name="Equation" r:id="rId11" imgW="774364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1424"/>
                        <a:ext cx="1076921" cy="279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Using the inverse of a matrix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Can I use the concept of the inverse of a matrix to find the solution of a set of equations [A] [X] = [C</a:t>
            </a:r>
            <a:r>
              <a:rPr lang="en-US" b="1" dirty="0" smtClean="0"/>
              <a:t>]?</a:t>
            </a:r>
          </a:p>
          <a:p>
            <a:endParaRPr lang="en-US" b="1" dirty="0"/>
          </a:p>
          <a:p>
            <a:r>
              <a:rPr lang="en-US" dirty="0"/>
              <a:t>Yes, if the number of equations is the same as the number of unknowns, the coefficient matrix       is a square matrix.  </a:t>
            </a:r>
          </a:p>
          <a:p>
            <a:r>
              <a:rPr lang="en-US" dirty="0"/>
              <a:t>Given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dirty="0"/>
              <a:t>Then, if         </a:t>
            </a:r>
            <a:r>
              <a:rPr lang="en-US" dirty="0" smtClean="0"/>
              <a:t> exists</a:t>
            </a:r>
            <a:r>
              <a:rPr lang="en-US" dirty="0"/>
              <a:t>, multiplying both sides </a:t>
            </a:r>
            <a:r>
              <a:rPr lang="en-US" dirty="0" smtClean="0"/>
              <a:t>by         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This implies that if we are able to find       , the solution vector of                       is simply a multiplication of        and the right hand side vector,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253290"/>
              </p:ext>
            </p:extLst>
          </p:nvPr>
        </p:nvGraphicFramePr>
        <p:xfrm>
          <a:off x="1295400" y="3000375"/>
          <a:ext cx="2381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7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00375"/>
                        <a:ext cx="2381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157348"/>
              </p:ext>
            </p:extLst>
          </p:nvPr>
        </p:nvGraphicFramePr>
        <p:xfrm>
          <a:off x="1447800" y="4038600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8" name="Equation" r:id="rId5" imgW="342751" imgH="228501" progId="Equation.3">
                  <p:embed/>
                </p:oleObj>
              </mc:Choice>
              <mc:Fallback>
                <p:oleObj name="Equation" r:id="rId5" imgW="342751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4572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280079"/>
              </p:ext>
            </p:extLst>
          </p:nvPr>
        </p:nvGraphicFramePr>
        <p:xfrm>
          <a:off x="1814286" y="3609975"/>
          <a:ext cx="1157514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Equation" r:id="rId7" imgW="837836" imgH="203112" progId="Equation.3">
                  <p:embed/>
                </p:oleObj>
              </mc:Choice>
              <mc:Fallback>
                <p:oleObj name="Equation" r:id="rId7" imgW="837836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286" y="3609975"/>
                        <a:ext cx="1157514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112258"/>
              </p:ext>
            </p:extLst>
          </p:nvPr>
        </p:nvGraphicFramePr>
        <p:xfrm>
          <a:off x="4953000" y="4038600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Equation" r:id="rId9" imgW="342751" imgH="228501" progId="Equation.3">
                  <p:embed/>
                </p:oleObj>
              </mc:Choice>
              <mc:Fallback>
                <p:oleObj name="Equation" r:id="rId9" imgW="342751" imgH="228501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038600"/>
                        <a:ext cx="4572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127757"/>
              </p:ext>
            </p:extLst>
          </p:nvPr>
        </p:nvGraphicFramePr>
        <p:xfrm>
          <a:off x="1828799" y="4408714"/>
          <a:ext cx="1999345" cy="315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1" name="Equation" r:id="rId10" imgW="1447800" imgH="228600" progId="Equation.3">
                  <p:embed/>
                </p:oleObj>
              </mc:Choice>
              <mc:Fallback>
                <p:oleObj name="Equation" r:id="rId10" imgW="14478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99" y="4408714"/>
                        <a:ext cx="1999345" cy="3156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076520"/>
              </p:ext>
            </p:extLst>
          </p:nvPr>
        </p:nvGraphicFramePr>
        <p:xfrm>
          <a:off x="1828800" y="4789714"/>
          <a:ext cx="1538969" cy="315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2" name="Equation" r:id="rId12" imgW="1117600" imgH="228600" progId="Equation.3">
                  <p:embed/>
                </p:oleObj>
              </mc:Choice>
              <mc:Fallback>
                <p:oleObj name="Equation" r:id="rId12" imgW="11176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89714"/>
                        <a:ext cx="1538969" cy="3156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856275"/>
              </p:ext>
            </p:extLst>
          </p:nvPr>
        </p:nvGraphicFramePr>
        <p:xfrm>
          <a:off x="1828800" y="5170714"/>
          <a:ext cx="1302205" cy="315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3" name="Equation" r:id="rId14" imgW="939800" imgH="228600" progId="Equation.3">
                  <p:embed/>
                </p:oleObj>
              </mc:Choice>
              <mc:Fallback>
                <p:oleObj name="Equation" r:id="rId14" imgW="9398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70714"/>
                        <a:ext cx="1302205" cy="3156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407571"/>
              </p:ext>
            </p:extLst>
          </p:nvPr>
        </p:nvGraphicFramePr>
        <p:xfrm>
          <a:off x="6654800" y="5724526"/>
          <a:ext cx="1117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4" name="Equation" r:id="rId16" imgW="837836" imgH="203112" progId="Equation.3">
                  <p:embed/>
                </p:oleObj>
              </mc:Choice>
              <mc:Fallback>
                <p:oleObj name="Equation" r:id="rId16" imgW="837836" imgH="20311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5724526"/>
                        <a:ext cx="1117600" cy="266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717739"/>
              </p:ext>
            </p:extLst>
          </p:nvPr>
        </p:nvGraphicFramePr>
        <p:xfrm>
          <a:off x="3048000" y="5943600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5" name="Equation" r:id="rId18" imgW="342751" imgH="228501" progId="Equation.3">
                  <p:embed/>
                </p:oleObj>
              </mc:Choice>
              <mc:Fallback>
                <p:oleObj name="Equation" r:id="rId18" imgW="342751" imgH="228501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943600"/>
                        <a:ext cx="4572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802343"/>
              </p:ext>
            </p:extLst>
          </p:nvPr>
        </p:nvGraphicFramePr>
        <p:xfrm>
          <a:off x="4192979" y="5638800"/>
          <a:ext cx="37902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6" name="Equation" r:id="rId19" imgW="342751" imgH="228501" progId="Equation.3">
                  <p:embed/>
                </p:oleObj>
              </mc:Choice>
              <mc:Fallback>
                <p:oleObj name="Equation" r:id="rId19" imgW="342751" imgH="228501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979" y="5638800"/>
                        <a:ext cx="379021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205933"/>
              </p:ext>
            </p:extLst>
          </p:nvPr>
        </p:nvGraphicFramePr>
        <p:xfrm>
          <a:off x="6248401" y="60198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7" name="Equation" r:id="rId20" imgW="241195" imgH="203112" progId="Equation.3">
                  <p:embed/>
                </p:oleObj>
              </mc:Choice>
              <mc:Fallback>
                <p:oleObj name="Equation" r:id="rId20" imgW="241195" imgH="203112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6019800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6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1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625975"/>
          </a:xfrm>
        </p:spPr>
        <p:txBody>
          <a:bodyPr/>
          <a:lstStyle/>
          <a:p>
            <a:r>
              <a:rPr lang="en-US" dirty="0"/>
              <a:t>The upward velocity of a rocket is given at three different times on the following table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ctr"/>
            <a:r>
              <a:rPr lang="en-US" b="1" dirty="0"/>
              <a:t>Table 5.1.</a:t>
            </a:r>
            <a:r>
              <a:rPr lang="en-US" dirty="0"/>
              <a:t> Velocity vs. time data for a </a:t>
            </a:r>
            <a:r>
              <a:rPr lang="en-US" dirty="0" smtClean="0"/>
              <a:t>rocket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/>
              <a:t>The velocity data is approximated by a polynomial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Set up the equations in matrix form to find the coefficients  </a:t>
            </a:r>
            <a:r>
              <a:rPr lang="en-US" dirty="0" smtClean="0"/>
              <a:t>            of </a:t>
            </a:r>
            <a:r>
              <a:rPr lang="en-US" dirty="0"/>
              <a:t>the velocity profile.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3975"/>
              </p:ext>
            </p:extLst>
          </p:nvPr>
        </p:nvGraphicFramePr>
        <p:xfrm>
          <a:off x="3276600" y="2667001"/>
          <a:ext cx="2667000" cy="16002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80704"/>
                <a:gridCol w="1486296"/>
              </a:tblGrid>
              <a:tr h="29551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Time, </a:t>
                      </a:r>
                      <a:r>
                        <a:rPr lang="en-US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Velocity, </a:t>
                      </a:r>
                      <a:r>
                        <a:rPr lang="en-US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6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259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(m/s)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83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106.8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66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63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279.2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689176"/>
              </p:ext>
            </p:extLst>
          </p:nvPr>
        </p:nvGraphicFramePr>
        <p:xfrm>
          <a:off x="2070099" y="4876800"/>
          <a:ext cx="3127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879600" imgH="228600" progId="Equation.3">
                  <p:embed/>
                </p:oleObj>
              </mc:Choice>
              <mc:Fallback>
                <p:oleObj name="Equation" r:id="rId3" imgW="1879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099" y="4876800"/>
                        <a:ext cx="3127375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008206"/>
              </p:ext>
            </p:extLst>
          </p:nvPr>
        </p:nvGraphicFramePr>
        <p:xfrm>
          <a:off x="6019799" y="5509260"/>
          <a:ext cx="609601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380835" imgH="203112" progId="Equation.3">
                  <p:embed/>
                </p:oleObj>
              </mc:Choice>
              <mc:Fallback>
                <p:oleObj name="Equation" r:id="rId5" imgW="38083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799" y="5509260"/>
                        <a:ext cx="609601" cy="32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1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How do I find the inverse of a matrix?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     </a:t>
            </a:r>
            <a:r>
              <a:rPr lang="en-US" dirty="0" smtClean="0"/>
              <a:t>   </a:t>
            </a:r>
            <a:r>
              <a:rPr lang="en-US" dirty="0"/>
              <a:t>is a </a:t>
            </a:r>
            <a:r>
              <a:rPr lang="en-US" i="1" dirty="0"/>
              <a:t>       </a:t>
            </a:r>
            <a:r>
              <a:rPr lang="en-US" i="1" dirty="0" smtClean="0"/>
              <a:t>  </a:t>
            </a:r>
            <a:r>
              <a:rPr lang="en-US" dirty="0" smtClean="0"/>
              <a:t>matrix</a:t>
            </a:r>
            <a:r>
              <a:rPr lang="en-US" dirty="0"/>
              <a:t>, then        </a:t>
            </a:r>
            <a:r>
              <a:rPr lang="en-US" dirty="0" smtClean="0"/>
              <a:t>  is </a:t>
            </a:r>
            <a:r>
              <a:rPr lang="en-US" dirty="0"/>
              <a:t>a </a:t>
            </a:r>
            <a:r>
              <a:rPr lang="en-US" i="1" dirty="0"/>
              <a:t> </a:t>
            </a:r>
            <a:r>
              <a:rPr lang="en-US" i="1" dirty="0" smtClean="0"/>
              <a:t>         </a:t>
            </a:r>
            <a:r>
              <a:rPr lang="en-US" dirty="0" smtClean="0"/>
              <a:t> </a:t>
            </a:r>
            <a:r>
              <a:rPr lang="en-US" dirty="0"/>
              <a:t>matrix and according to the definition of inverse of a matrix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Denoting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834420"/>
              </p:ext>
            </p:extLst>
          </p:nvPr>
        </p:nvGraphicFramePr>
        <p:xfrm>
          <a:off x="914400" y="1905000"/>
          <a:ext cx="310697" cy="260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0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310697" cy="260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159608"/>
              </p:ext>
            </p:extLst>
          </p:nvPr>
        </p:nvGraphicFramePr>
        <p:xfrm>
          <a:off x="1676400" y="1937657"/>
          <a:ext cx="434976" cy="18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1" name="Equation" r:id="rId5" imgW="330200" imgH="139700" progId="Equation.3">
                  <p:embed/>
                </p:oleObj>
              </mc:Choice>
              <mc:Fallback>
                <p:oleObj name="Equation" r:id="rId5" imgW="330200" imgH="139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37657"/>
                        <a:ext cx="434976" cy="1864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" y="609600"/>
          <a:ext cx="3333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2" name="Equation" r:id="rId7" imgW="330200" imgH="139700" progId="Equation.3">
                  <p:embed/>
                </p:oleObj>
              </mc:Choice>
              <mc:Fallback>
                <p:oleObj name="Equation" r:id="rId7" imgW="330200" imgH="139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3333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4800" y="762000"/>
          <a:ext cx="3333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3" name="Equation" r:id="rId8" imgW="330200" imgH="139700" progId="Equation.3">
                  <p:embed/>
                </p:oleObj>
              </mc:Choice>
              <mc:Fallback>
                <p:oleObj name="Equation" r:id="rId8" imgW="330200" imgH="139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0"/>
                        <a:ext cx="3333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748396"/>
              </p:ext>
            </p:extLst>
          </p:nvPr>
        </p:nvGraphicFramePr>
        <p:xfrm>
          <a:off x="3352801" y="1828800"/>
          <a:ext cx="45719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4" name="Equation" r:id="rId10" imgW="342751" imgH="228501" progId="Equation.3">
                  <p:embed/>
                </p:oleObj>
              </mc:Choice>
              <mc:Fallback>
                <p:oleObj name="Equation" r:id="rId10" imgW="342751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1828800"/>
                        <a:ext cx="457199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868209"/>
              </p:ext>
            </p:extLst>
          </p:nvPr>
        </p:nvGraphicFramePr>
        <p:xfrm>
          <a:off x="4267200" y="1947182"/>
          <a:ext cx="434976" cy="18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5" name="Equation" r:id="rId12" imgW="330200" imgH="139700" progId="Equation.3">
                  <p:embed/>
                </p:oleObj>
              </mc:Choice>
              <mc:Fallback>
                <p:oleObj name="Equation" r:id="rId12" imgW="330200" imgH="139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947182"/>
                        <a:ext cx="434976" cy="186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883759"/>
              </p:ext>
            </p:extLst>
          </p:nvPr>
        </p:nvGraphicFramePr>
        <p:xfrm>
          <a:off x="1447799" y="2546890"/>
          <a:ext cx="1219201" cy="314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6" name="Equation" r:id="rId13" imgW="889000" imgH="228600" progId="Equation.3">
                  <p:embed/>
                </p:oleObj>
              </mc:Choice>
              <mc:Fallback>
                <p:oleObj name="Equation" r:id="rId13" imgW="8890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799" y="2546890"/>
                        <a:ext cx="1219201" cy="3146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371542"/>
              </p:ext>
            </p:extLst>
          </p:nvPr>
        </p:nvGraphicFramePr>
        <p:xfrm>
          <a:off x="1981200" y="3581400"/>
          <a:ext cx="238078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7" name="Equation" r:id="rId15" imgW="1739900" imgH="1168400" progId="Equation.3">
                  <p:embed/>
                </p:oleObj>
              </mc:Choice>
              <mc:Fallback>
                <p:oleObj name="Equation" r:id="rId15" imgW="1739900" imgH="1168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81400"/>
                        <a:ext cx="2380785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8240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How do I find the inverse of a matrix</a:t>
            </a:r>
            <a:r>
              <a:rPr lang="en-US" dirty="0" smtClean="0">
                <a:latin typeface="+mj-lt"/>
              </a:rPr>
              <a:t>? (cont.)</a:t>
            </a:r>
            <a:endParaRPr lang="en-US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" y="609600"/>
          <a:ext cx="3333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3" imgW="330200" imgH="139700" progId="Equation.3">
                  <p:embed/>
                </p:oleObj>
              </mc:Choice>
              <mc:Fallback>
                <p:oleObj name="Equation" r:id="rId3" imgW="3302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3333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4800" y="762000"/>
          <a:ext cx="3333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Equation" r:id="rId5" imgW="330200" imgH="139700" progId="Equation.3">
                  <p:embed/>
                </p:oleObj>
              </mc:Choice>
              <mc:Fallback>
                <p:oleObj name="Equation" r:id="rId5" imgW="3302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0"/>
                        <a:ext cx="3333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090634"/>
              </p:ext>
            </p:extLst>
          </p:nvPr>
        </p:nvGraphicFramePr>
        <p:xfrm>
          <a:off x="1524000" y="2108493"/>
          <a:ext cx="2362200" cy="1490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Equation" r:id="rId7" imgW="1854200" imgH="1168400" progId="Equation.3">
                  <p:embed/>
                </p:oleObj>
              </mc:Choice>
              <mc:Fallback>
                <p:oleObj name="Equation" r:id="rId7" imgW="1854200" imgH="1168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08493"/>
                        <a:ext cx="2362200" cy="14900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192781"/>
              </p:ext>
            </p:extLst>
          </p:nvPr>
        </p:nvGraphicFramePr>
        <p:xfrm>
          <a:off x="1752600" y="4193202"/>
          <a:ext cx="2095695" cy="1744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0" name="Equation" r:id="rId9" imgW="1651000" imgH="1371600" progId="Equation.3">
                  <p:embed/>
                </p:oleObj>
              </mc:Choice>
              <mc:Fallback>
                <p:oleObj name="Equation" r:id="rId9" imgW="1651000" imgH="1371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93202"/>
                        <a:ext cx="2095695" cy="17443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950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1848683"/>
            <a:ext cx="79248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definition of matrix multiplication, the first column of the        matrix can then be found by solving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one can find the other columns of the        matrix by changing the right hand side accordingly.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How do I find the inverse of a matrix</a:t>
            </a:r>
            <a:r>
              <a:rPr lang="en-US" dirty="0" smtClean="0">
                <a:latin typeface="+mj-lt"/>
              </a:rPr>
              <a:t>? (cont.)</a:t>
            </a:r>
            <a:endParaRPr lang="en-US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" y="609600"/>
          <a:ext cx="3333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3" imgW="330200" imgH="139700" progId="Equation.3">
                  <p:embed/>
                </p:oleObj>
              </mc:Choice>
              <mc:Fallback>
                <p:oleObj name="Equation" r:id="rId3" imgW="3302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3333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4800" y="762000"/>
          <a:ext cx="3333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5" imgW="330200" imgH="139700" progId="Equation.3">
                  <p:embed/>
                </p:oleObj>
              </mc:Choice>
              <mc:Fallback>
                <p:oleObj name="Equation" r:id="rId5" imgW="3302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0"/>
                        <a:ext cx="3333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511555"/>
              </p:ext>
            </p:extLst>
          </p:nvPr>
        </p:nvGraphicFramePr>
        <p:xfrm>
          <a:off x="6934200" y="1905000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7" imgW="342751" imgH="228501" progId="Equation.3">
                  <p:embed/>
                </p:oleObj>
              </mc:Choice>
              <mc:Fallback>
                <p:oleObj name="Equation" r:id="rId7" imgW="342751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4572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86095"/>
              </p:ext>
            </p:extLst>
          </p:nvPr>
        </p:nvGraphicFramePr>
        <p:xfrm>
          <a:off x="2286000" y="2711453"/>
          <a:ext cx="2498643" cy="1403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9" imgW="2082800" imgH="1168400" progId="Equation.3">
                  <p:embed/>
                </p:oleObj>
              </mc:Choice>
              <mc:Fallback>
                <p:oleObj name="Equation" r:id="rId9" imgW="2082800" imgH="116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11453"/>
                        <a:ext cx="2498643" cy="14033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930818"/>
              </p:ext>
            </p:extLst>
          </p:nvPr>
        </p:nvGraphicFramePr>
        <p:xfrm>
          <a:off x="5181600" y="4343400"/>
          <a:ext cx="457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11" imgW="342751" imgH="228501" progId="Equation.3">
                  <p:embed/>
                </p:oleObj>
              </mc:Choice>
              <mc:Fallback>
                <p:oleObj name="Equation" r:id="rId11" imgW="342751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343400"/>
                        <a:ext cx="4572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1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Example </a:t>
            </a:r>
            <a:r>
              <a:rPr lang="en-US" dirty="0" smtClean="0">
                <a:latin typeface="+mj-lt"/>
              </a:rPr>
              <a:t>11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upward velocity of the rocket is given </a:t>
            </a:r>
            <a:r>
              <a:rPr lang="en-US" dirty="0" smtClean="0"/>
              <a:t>by</a:t>
            </a:r>
          </a:p>
          <a:p>
            <a:endParaRPr lang="en-US" dirty="0"/>
          </a:p>
          <a:p>
            <a:pPr algn="ctr"/>
            <a:r>
              <a:rPr lang="en-US" b="1" dirty="0"/>
              <a:t> Table 5.2.</a:t>
            </a:r>
            <a:r>
              <a:rPr lang="en-US" dirty="0"/>
              <a:t> Velocity vs time data for a </a:t>
            </a:r>
            <a:r>
              <a:rPr lang="en-US" dirty="0" smtClean="0"/>
              <a:t>rocket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r>
              <a:rPr lang="en-US" dirty="0"/>
              <a:t>In an earlier example, we wanted to approximate the velocity profile by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105587"/>
              </p:ext>
            </p:extLst>
          </p:nvPr>
        </p:nvGraphicFramePr>
        <p:xfrm>
          <a:off x="3429000" y="2895600"/>
          <a:ext cx="2514600" cy="1143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971551"/>
                <a:gridCol w="1543049"/>
              </a:tblGrid>
              <a:tr h="2857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Time, t (s)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Velocity, v  (m/s)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279.2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999671"/>
              </p:ext>
            </p:extLst>
          </p:nvPr>
        </p:nvGraphicFramePr>
        <p:xfrm>
          <a:off x="2133600" y="4724400"/>
          <a:ext cx="2743200" cy="34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Equation" r:id="rId3" imgW="1816100" imgH="228600" progId="Equation.3">
                  <p:embed/>
                </p:oleObj>
              </mc:Choice>
              <mc:Fallback>
                <p:oleObj name="Equation" r:id="rId3" imgW="1816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4400"/>
                        <a:ext cx="2743200" cy="3446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6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Example </a:t>
            </a:r>
            <a:r>
              <a:rPr lang="en-US" dirty="0" smtClean="0">
                <a:latin typeface="+mj-lt"/>
              </a:rPr>
              <a:t>11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r>
              <a:rPr lang="en-US" dirty="0"/>
              <a:t>We found that the coefficients             </a:t>
            </a:r>
            <a:r>
              <a:rPr lang="en-US" dirty="0" smtClean="0"/>
              <a:t>    </a:t>
            </a:r>
            <a:r>
              <a:rPr lang="en-US" dirty="0"/>
              <a:t>in         </a:t>
            </a:r>
            <a:r>
              <a:rPr lang="en-US" dirty="0" smtClean="0"/>
              <a:t>are </a:t>
            </a:r>
            <a:r>
              <a:rPr lang="en-US" dirty="0"/>
              <a:t>given </a:t>
            </a:r>
            <a:r>
              <a:rPr lang="en-US" dirty="0" smtClean="0"/>
              <a:t>by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First, find the inverse </a:t>
            </a:r>
            <a:r>
              <a:rPr lang="en-US" dirty="0" smtClean="0"/>
              <a:t>of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and then use the definition of inverse to find the coefficients </a:t>
            </a:r>
          </a:p>
          <a:p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590933"/>
              </p:ext>
            </p:extLst>
          </p:nvPr>
        </p:nvGraphicFramePr>
        <p:xfrm>
          <a:off x="3412218" y="1933575"/>
          <a:ext cx="85498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3" imgW="622030" imgH="203112" progId="Equation.3">
                  <p:embed/>
                </p:oleObj>
              </mc:Choice>
              <mc:Fallback>
                <p:oleObj name="Equation" r:id="rId3" imgW="622030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218" y="1933575"/>
                        <a:ext cx="854982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845131"/>
              </p:ext>
            </p:extLst>
          </p:nvPr>
        </p:nvGraphicFramePr>
        <p:xfrm>
          <a:off x="4597854" y="1905000"/>
          <a:ext cx="355146" cy="302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5" imgW="253780" imgH="215713" progId="Equation.3">
                  <p:embed/>
                </p:oleObj>
              </mc:Choice>
              <mc:Fallback>
                <p:oleObj name="Equation" r:id="rId5" imgW="253780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854" y="1905000"/>
                        <a:ext cx="355146" cy="302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88091"/>
              </p:ext>
            </p:extLst>
          </p:nvPr>
        </p:nvGraphicFramePr>
        <p:xfrm>
          <a:off x="1524000" y="2514600"/>
          <a:ext cx="220675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7" imgW="1727200" imgH="711200" progId="Equation.3">
                  <p:embed/>
                </p:oleObj>
              </mc:Choice>
              <mc:Fallback>
                <p:oleObj name="Equation" r:id="rId7" imgW="17272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14600"/>
                        <a:ext cx="2206752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424428"/>
              </p:ext>
            </p:extLst>
          </p:nvPr>
        </p:nvGraphicFramePr>
        <p:xfrm>
          <a:off x="2667000" y="4267200"/>
          <a:ext cx="1524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9" imgW="1193800" imgH="711200" progId="Equation.3">
                  <p:embed/>
                </p:oleObj>
              </mc:Choice>
              <mc:Fallback>
                <p:oleObj name="Equation" r:id="rId9" imgW="11938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67200"/>
                        <a:ext cx="15240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278734"/>
              </p:ext>
            </p:extLst>
          </p:nvPr>
        </p:nvGraphicFramePr>
        <p:xfrm>
          <a:off x="6155418" y="5514975"/>
          <a:ext cx="85498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6" name="Equation" r:id="rId11" imgW="622030" imgH="203112" progId="Equation.3">
                  <p:embed/>
                </p:oleObj>
              </mc:Choice>
              <mc:Fallback>
                <p:oleObj name="Equation" r:id="rId11" imgW="622030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5418" y="5514975"/>
                        <a:ext cx="854982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2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Example </a:t>
            </a:r>
            <a:r>
              <a:rPr lang="en-US" dirty="0" smtClean="0">
                <a:latin typeface="+mj-lt"/>
              </a:rPr>
              <a:t>11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r>
              <a:rPr lang="en-US" b="1" dirty="0" smtClean="0"/>
              <a:t>Solution</a:t>
            </a:r>
          </a:p>
          <a:p>
            <a:r>
              <a:rPr lang="en-US" dirty="0" smtClean="0"/>
              <a:t>If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is the inverse of       , then</a:t>
            </a:r>
          </a:p>
          <a:p>
            <a:endParaRPr 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062462"/>
              </p:ext>
            </p:extLst>
          </p:nvPr>
        </p:nvGraphicFramePr>
        <p:xfrm>
          <a:off x="1371600" y="2537314"/>
          <a:ext cx="2057400" cy="1015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Equation" r:id="rId3" imgW="1485900" imgH="736600" progId="Equation.3">
                  <p:embed/>
                </p:oleObj>
              </mc:Choice>
              <mc:Fallback>
                <p:oleObj name="Equation" r:id="rId3" imgW="1485900" imgH="736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37314"/>
                        <a:ext cx="2057400" cy="1015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077721"/>
              </p:ext>
            </p:extLst>
          </p:nvPr>
        </p:nvGraphicFramePr>
        <p:xfrm>
          <a:off x="2133600" y="3838575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38575"/>
                        <a:ext cx="328839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608912"/>
              </p:ext>
            </p:extLst>
          </p:nvPr>
        </p:nvGraphicFramePr>
        <p:xfrm>
          <a:off x="1371600" y="4394689"/>
          <a:ext cx="3705958" cy="1015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Equation" r:id="rId7" imgW="2679700" imgH="736600" progId="Equation.3">
                  <p:embed/>
                </p:oleObj>
              </mc:Choice>
              <mc:Fallback>
                <p:oleObj name="Equation" r:id="rId7" imgW="2679700" imgH="736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94689"/>
                        <a:ext cx="3705958" cy="1015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3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Example </a:t>
            </a:r>
            <a:r>
              <a:rPr lang="en-US" dirty="0" smtClean="0">
                <a:latin typeface="+mj-lt"/>
              </a:rPr>
              <a:t>11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r>
              <a:rPr lang="en-US" dirty="0" smtClean="0"/>
              <a:t>Gives three sets of equations,</a:t>
            </a:r>
          </a:p>
          <a:p>
            <a:endParaRPr 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29365"/>
              </p:ext>
            </p:extLst>
          </p:nvPr>
        </p:nvGraphicFramePr>
        <p:xfrm>
          <a:off x="1600200" y="2438400"/>
          <a:ext cx="243765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Equation" r:id="rId3" imgW="1587500" imgH="736600" progId="Equation.3">
                  <p:embed/>
                </p:oleObj>
              </mc:Choice>
              <mc:Fallback>
                <p:oleObj name="Equation" r:id="rId3" imgW="1587500" imgH="736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2437658" cy="112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809566"/>
              </p:ext>
            </p:extLst>
          </p:nvPr>
        </p:nvGraphicFramePr>
        <p:xfrm>
          <a:off x="1600200" y="3705225"/>
          <a:ext cx="240846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5" imgW="1574800" imgH="736600" progId="Equation.3">
                  <p:embed/>
                </p:oleObj>
              </mc:Choice>
              <mc:Fallback>
                <p:oleObj name="Equation" r:id="rId5" imgW="1574800" imgH="736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05225"/>
                        <a:ext cx="2408465" cy="112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652749"/>
              </p:ext>
            </p:extLst>
          </p:nvPr>
        </p:nvGraphicFramePr>
        <p:xfrm>
          <a:off x="1600200" y="4972050"/>
          <a:ext cx="243765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7" imgW="1587500" imgH="736600" progId="Equation.3">
                  <p:embed/>
                </p:oleObj>
              </mc:Choice>
              <mc:Fallback>
                <p:oleObj name="Equation" r:id="rId7" imgW="1587500" imgH="736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972050"/>
                        <a:ext cx="2437658" cy="112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Example </a:t>
            </a:r>
            <a:r>
              <a:rPr lang="en-US" dirty="0" smtClean="0">
                <a:latin typeface="+mj-lt"/>
              </a:rPr>
              <a:t>11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r>
              <a:rPr lang="en-US" dirty="0"/>
              <a:t>Solving the above three sets of equations separately gives</a:t>
            </a:r>
            <a:endParaRPr lang="en-US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597639"/>
              </p:ext>
            </p:extLst>
          </p:nvPr>
        </p:nvGraphicFramePr>
        <p:xfrm>
          <a:off x="2038350" y="2368549"/>
          <a:ext cx="1853538" cy="1132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Equation" r:id="rId3" imgW="1206360" imgH="736560" progId="Equation.3">
                  <p:embed/>
                </p:oleObj>
              </mc:Choice>
              <mc:Fallback>
                <p:oleObj name="Equation" r:id="rId3" imgW="120636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368549"/>
                        <a:ext cx="1853538" cy="1132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260602"/>
              </p:ext>
            </p:extLst>
          </p:nvPr>
        </p:nvGraphicFramePr>
        <p:xfrm>
          <a:off x="2057399" y="3668557"/>
          <a:ext cx="1953138" cy="1132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tion" r:id="rId5" imgW="1282680" imgH="736560" progId="Equation.3">
                  <p:embed/>
                </p:oleObj>
              </mc:Choice>
              <mc:Fallback>
                <p:oleObj name="Equation" r:id="rId5" imgW="1282680" imgH="736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3668557"/>
                        <a:ext cx="1953138" cy="1132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53536"/>
              </p:ext>
            </p:extLst>
          </p:nvPr>
        </p:nvGraphicFramePr>
        <p:xfrm>
          <a:off x="2057400" y="4897474"/>
          <a:ext cx="1880260" cy="1122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Equation" r:id="rId7" imgW="1231900" imgH="736600" progId="Equation.3">
                  <p:embed/>
                </p:oleObj>
              </mc:Choice>
              <mc:Fallback>
                <p:oleObj name="Equation" r:id="rId7" imgW="1231900" imgH="736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97474"/>
                        <a:ext cx="1880260" cy="1122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Example </a:t>
            </a:r>
            <a:r>
              <a:rPr lang="en-US" dirty="0" smtClean="0">
                <a:latin typeface="+mj-lt"/>
              </a:rPr>
              <a:t>11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r>
              <a:rPr lang="en-US" dirty="0" smtClean="0"/>
              <a:t>Hence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Now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74832"/>
              </p:ext>
            </p:extLst>
          </p:nvPr>
        </p:nvGraphicFramePr>
        <p:xfrm>
          <a:off x="1373632" y="2276475"/>
          <a:ext cx="335076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3" imgW="2590800" imgH="711200" progId="Equation.3">
                  <p:embed/>
                </p:oleObj>
              </mc:Choice>
              <mc:Fallback>
                <p:oleObj name="Equation" r:id="rId3" imgW="25908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632" y="2276475"/>
                        <a:ext cx="3350768" cy="92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935849"/>
              </p:ext>
            </p:extLst>
          </p:nvPr>
        </p:nvGraphicFramePr>
        <p:xfrm>
          <a:off x="1371600" y="3702431"/>
          <a:ext cx="949452" cy="259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Equation" r:id="rId5" imgW="799753" imgH="215806" progId="Equation.3">
                  <p:embed/>
                </p:oleObj>
              </mc:Choice>
              <mc:Fallback>
                <p:oleObj name="Equation" r:id="rId5" imgW="799753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02431"/>
                        <a:ext cx="949452" cy="259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284136"/>
              </p:ext>
            </p:extLst>
          </p:nvPr>
        </p:nvGraphicFramePr>
        <p:xfrm>
          <a:off x="1398905" y="4410075"/>
          <a:ext cx="73469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7" imgW="622030" imgH="710891" progId="Equation.3">
                  <p:embed/>
                </p:oleObj>
              </mc:Choice>
              <mc:Fallback>
                <p:oleObj name="Equation" r:id="rId7" imgW="622030" imgH="7108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905" y="4410075"/>
                        <a:ext cx="734695" cy="84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123758"/>
              </p:ext>
            </p:extLst>
          </p:nvPr>
        </p:nvGraphicFramePr>
        <p:xfrm>
          <a:off x="1409827" y="5324475"/>
          <a:ext cx="102857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9" imgW="863225" imgH="710891" progId="Equation.3">
                  <p:embed/>
                </p:oleObj>
              </mc:Choice>
              <mc:Fallback>
                <p:oleObj name="Equation" r:id="rId9" imgW="863225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827" y="5324475"/>
                        <a:ext cx="1028573" cy="84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184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3019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Example </a:t>
            </a:r>
            <a:r>
              <a:rPr lang="en-US" dirty="0" smtClean="0">
                <a:latin typeface="+mj-lt"/>
              </a:rPr>
              <a:t>11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r>
              <a:rPr lang="en-US" dirty="0"/>
              <a:t>Using the definition of </a:t>
            </a:r>
            <a:r>
              <a:rPr lang="en-US" dirty="0" smtClean="0"/>
              <a:t>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184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3019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816780"/>
              </p:ext>
            </p:extLst>
          </p:nvPr>
        </p:nvGraphicFramePr>
        <p:xfrm>
          <a:off x="2819400" y="1905000"/>
          <a:ext cx="487682" cy="304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Equation" r:id="rId3" imgW="380835" imgH="241195" progId="Equation.3">
                  <p:embed/>
                </p:oleObj>
              </mc:Choice>
              <mc:Fallback>
                <p:oleObj name="Equation" r:id="rId3" imgW="380835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05000"/>
                        <a:ext cx="487682" cy="304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366682"/>
              </p:ext>
            </p:extLst>
          </p:nvPr>
        </p:nvGraphicFramePr>
        <p:xfrm>
          <a:off x="1247775" y="2532570"/>
          <a:ext cx="2638425" cy="324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4" name="Equation" r:id="rId5" imgW="1930400" imgH="241300" progId="Equation.3">
                  <p:embed/>
                </p:oleObj>
              </mc:Choice>
              <mc:Fallback>
                <p:oleObj name="Equation" r:id="rId5" imgW="19304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2532570"/>
                        <a:ext cx="2638425" cy="324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451074"/>
              </p:ext>
            </p:extLst>
          </p:nvPr>
        </p:nvGraphicFramePr>
        <p:xfrm>
          <a:off x="1965669" y="3256471"/>
          <a:ext cx="1234731" cy="324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5" name="Equation" r:id="rId7" imgW="901309" imgH="241195" progId="Equation.3">
                  <p:embed/>
                </p:oleObj>
              </mc:Choice>
              <mc:Fallback>
                <p:oleObj name="Equation" r:id="rId7" imgW="901309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669" y="3256471"/>
                        <a:ext cx="1234731" cy="3249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10921"/>
              </p:ext>
            </p:extLst>
          </p:nvPr>
        </p:nvGraphicFramePr>
        <p:xfrm>
          <a:off x="1247775" y="4054412"/>
          <a:ext cx="3600215" cy="9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Equation" r:id="rId9" imgW="2641600" imgH="711200" progId="Equation.3">
                  <p:embed/>
                </p:oleObj>
              </mc:Choice>
              <mc:Fallback>
                <p:oleObj name="Equation" r:id="rId9" imgW="26416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4054412"/>
                        <a:ext cx="3600215" cy="974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polynomial is going through three data </a:t>
            </a:r>
            <a:r>
              <a:rPr lang="en-US" dirty="0" smtClean="0"/>
              <a:t>                                         where </a:t>
            </a:r>
            <a:r>
              <a:rPr lang="en-US" dirty="0"/>
              <a:t>from table 5.1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Requiring that </a:t>
            </a:r>
            <a:r>
              <a:rPr lang="en-US" dirty="0" smtClean="0"/>
              <a:t>                              passes </a:t>
            </a:r>
            <a:r>
              <a:rPr lang="en-US" dirty="0"/>
              <a:t>through the three data points gives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65371"/>
              </p:ext>
            </p:extLst>
          </p:nvPr>
        </p:nvGraphicFramePr>
        <p:xfrm>
          <a:off x="4724400" y="1892224"/>
          <a:ext cx="2209800" cy="31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3" imgW="1587500" imgH="228600" progId="Equation.3">
                  <p:embed/>
                </p:oleObj>
              </mc:Choice>
              <mc:Fallback>
                <p:oleObj name="Equation" r:id="rId3" imgW="1587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892224"/>
                        <a:ext cx="2209800" cy="317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240909"/>
              </p:ext>
            </p:extLst>
          </p:nvPr>
        </p:nvGraphicFramePr>
        <p:xfrm>
          <a:off x="2133600" y="2362200"/>
          <a:ext cx="139934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5" imgW="1040948" imgH="215806" progId="Equation.3">
                  <p:embed/>
                </p:oleObj>
              </mc:Choice>
              <mc:Fallback>
                <p:oleObj name="Equation" r:id="rId5" imgW="1040948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1399347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64834"/>
              </p:ext>
            </p:extLst>
          </p:nvPr>
        </p:nvGraphicFramePr>
        <p:xfrm>
          <a:off x="2133599" y="2828925"/>
          <a:ext cx="1437861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7" imgW="1066337" imgH="215806" progId="Equation.3">
                  <p:embed/>
                </p:oleObj>
              </mc:Choice>
              <mc:Fallback>
                <p:oleObj name="Equation" r:id="rId7" imgW="1066337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9" y="2828925"/>
                        <a:ext cx="1437861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65977"/>
              </p:ext>
            </p:extLst>
          </p:nvPr>
        </p:nvGraphicFramePr>
        <p:xfrm>
          <a:off x="2133599" y="3273287"/>
          <a:ext cx="1540565" cy="3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9" imgW="1143000" imgH="228600" progId="Equation.3">
                  <p:embed/>
                </p:oleObj>
              </mc:Choice>
              <mc:Fallback>
                <p:oleObj name="Equation" r:id="rId9" imgW="11430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9" y="3273287"/>
                        <a:ext cx="1540565" cy="30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28183"/>
              </p:ext>
            </p:extLst>
          </p:nvPr>
        </p:nvGraphicFramePr>
        <p:xfrm>
          <a:off x="1981200" y="3767958"/>
          <a:ext cx="1676400" cy="346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1" imgW="1104900" imgH="228600" progId="Equation.3">
                  <p:embed/>
                </p:oleObj>
              </mc:Choice>
              <mc:Fallback>
                <p:oleObj name="Equation" r:id="rId11" imgW="11049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67958"/>
                        <a:ext cx="1676400" cy="346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730821"/>
              </p:ext>
            </p:extLst>
          </p:nvPr>
        </p:nvGraphicFramePr>
        <p:xfrm>
          <a:off x="1981200" y="4330562"/>
          <a:ext cx="2002735" cy="3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13" imgW="1485900" imgH="228600" progId="Equation.3">
                  <p:embed/>
                </p:oleObj>
              </mc:Choice>
              <mc:Fallback>
                <p:oleObj name="Equation" r:id="rId13" imgW="14859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30562"/>
                        <a:ext cx="2002735" cy="30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156622"/>
              </p:ext>
            </p:extLst>
          </p:nvPr>
        </p:nvGraphicFramePr>
        <p:xfrm>
          <a:off x="1981201" y="4787762"/>
          <a:ext cx="2066925" cy="3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15" imgW="1536700" imgH="228600" progId="Equation.3">
                  <p:embed/>
                </p:oleObj>
              </mc:Choice>
              <mc:Fallback>
                <p:oleObj name="Equation" r:id="rId15" imgW="15367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4787762"/>
                        <a:ext cx="2066925" cy="30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320794"/>
              </p:ext>
            </p:extLst>
          </p:nvPr>
        </p:nvGraphicFramePr>
        <p:xfrm>
          <a:off x="1981201" y="5241649"/>
          <a:ext cx="2054086" cy="320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17" imgW="1524000" imgH="241300" progId="Equation.3">
                  <p:embed/>
                </p:oleObj>
              </mc:Choice>
              <mc:Fallback>
                <p:oleObj name="Equation" r:id="rId17" imgW="15240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5241649"/>
                        <a:ext cx="2054086" cy="320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Example </a:t>
            </a:r>
            <a:r>
              <a:rPr lang="en-US" dirty="0" smtClean="0">
                <a:latin typeface="+mj-lt"/>
              </a:rPr>
              <a:t>11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r>
              <a:rPr lang="en-US" dirty="0" smtClean="0"/>
              <a:t>Hence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184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3019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407747"/>
              </p:ext>
            </p:extLst>
          </p:nvPr>
        </p:nvGraphicFramePr>
        <p:xfrm>
          <a:off x="1676400" y="2323628"/>
          <a:ext cx="1219200" cy="90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Equation" r:id="rId3" imgW="965200" imgH="711200" progId="Equation.3">
                  <p:embed/>
                </p:oleObj>
              </mc:Choice>
              <mc:Fallback>
                <p:oleObj name="Equation" r:id="rId3" imgW="9652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23628"/>
                        <a:ext cx="1219200" cy="9053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617470"/>
              </p:ext>
            </p:extLst>
          </p:nvPr>
        </p:nvGraphicFramePr>
        <p:xfrm>
          <a:off x="1676400" y="3825875"/>
          <a:ext cx="36941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Equation" r:id="rId5" imgW="2527200" imgH="228600" progId="Equation.3">
                  <p:embed/>
                </p:oleObj>
              </mc:Choice>
              <mc:Fallback>
                <p:oleObj name="Equation" r:id="rId5" imgW="2527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25875"/>
                        <a:ext cx="3694112" cy="288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" y="1323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Is there another way to find the inverse of a matrix?</a:t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finding the inverse of small matrices, the inverse of an invertible matrix can be found </a:t>
            </a:r>
            <a:r>
              <a:rPr lang="en-US" dirty="0" smtClean="0"/>
              <a:t>by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01863"/>
              </p:ext>
            </p:extLst>
          </p:nvPr>
        </p:nvGraphicFramePr>
        <p:xfrm>
          <a:off x="1828800" y="2743199"/>
          <a:ext cx="1677910" cy="53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tion" r:id="rId3" imgW="1320227" imgH="418918" progId="Equation.3">
                  <p:embed/>
                </p:oleObj>
              </mc:Choice>
              <mc:Fallback>
                <p:oleObj name="Equation" r:id="rId3" imgW="1320227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743199"/>
                        <a:ext cx="1677910" cy="531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736842"/>
              </p:ext>
            </p:extLst>
          </p:nvPr>
        </p:nvGraphicFramePr>
        <p:xfrm>
          <a:off x="1676400" y="3987201"/>
          <a:ext cx="2667000" cy="1270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2" name="Equation" r:id="rId5" imgW="2019300" imgH="965200" progId="Equation.3">
                  <p:embed/>
                </p:oleObj>
              </mc:Choice>
              <mc:Fallback>
                <p:oleObj name="Equation" r:id="rId5" imgW="2019300" imgH="96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87201"/>
                        <a:ext cx="2667000" cy="1270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1804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Is there another way to find the inverse of a matrix</a:t>
            </a:r>
            <a:r>
              <a:rPr lang="en-US" dirty="0" smtClean="0">
                <a:latin typeface="+mj-lt"/>
              </a:rPr>
              <a:t>? (cont.)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      </a:t>
            </a:r>
            <a:r>
              <a:rPr lang="en-US" dirty="0" smtClean="0"/>
              <a:t>are </a:t>
            </a:r>
            <a:r>
              <a:rPr lang="en-US" dirty="0"/>
              <a:t>the cofactors of       .  The </a:t>
            </a:r>
            <a:r>
              <a:rPr lang="en-US" dirty="0" smtClean="0"/>
              <a:t>matrix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itself is called the matrix of cofactors from [</a:t>
            </a:r>
            <a:r>
              <a:rPr lang="en-US" i="1" dirty="0"/>
              <a:t>A</a:t>
            </a:r>
            <a:r>
              <a:rPr lang="en-US" dirty="0"/>
              <a:t>].  Cofactors are defined in Chapter 4.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449001"/>
              </p:ext>
            </p:extLst>
          </p:nvPr>
        </p:nvGraphicFramePr>
        <p:xfrm>
          <a:off x="1219200" y="1895474"/>
          <a:ext cx="264034" cy="31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Equation" r:id="rId3" imgW="203112" imgH="241195" progId="Equation.3">
                  <p:embed/>
                </p:oleObj>
              </mc:Choice>
              <mc:Fallback>
                <p:oleObj name="Equation" r:id="rId3" imgW="203112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95474"/>
                        <a:ext cx="264034" cy="314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987182"/>
              </p:ext>
            </p:extLst>
          </p:nvPr>
        </p:nvGraphicFramePr>
        <p:xfrm>
          <a:off x="3429000" y="18288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Equation" r:id="rId5" imgW="190417" imgH="241195" progId="Equation.3">
                  <p:embed/>
                </p:oleObj>
              </mc:Choice>
              <mc:Fallback>
                <p:oleObj name="Equation" r:id="rId5" imgW="190417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828800"/>
                        <a:ext cx="304800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181589"/>
              </p:ext>
            </p:extLst>
          </p:nvPr>
        </p:nvGraphicFramePr>
        <p:xfrm>
          <a:off x="1981200" y="2438400"/>
          <a:ext cx="1905000" cy="130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7" imgW="1384300" imgH="939800" progId="Equation.3">
                  <p:embed/>
                </p:oleObj>
              </mc:Choice>
              <mc:Fallback>
                <p:oleObj name="Equation" r:id="rId7" imgW="13843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1905000" cy="13006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2563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Example 12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inverse of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Solution</a:t>
            </a:r>
          </a:p>
          <a:p>
            <a:r>
              <a:rPr lang="en-US" dirty="0"/>
              <a:t>From Example 4.6 in Chapter 04.06, we </a:t>
            </a:r>
            <a:r>
              <a:rPr lang="en-US" dirty="0" smtClean="0"/>
              <a:t>found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Next we need to find the </a:t>
            </a:r>
            <a:r>
              <a:rPr lang="en-US" dirty="0" err="1"/>
              <a:t>adjoint</a:t>
            </a:r>
            <a:r>
              <a:rPr lang="en-US" dirty="0"/>
              <a:t> of       .  The cofactors of  are found as follows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530569"/>
              </p:ext>
            </p:extLst>
          </p:nvPr>
        </p:nvGraphicFramePr>
        <p:xfrm>
          <a:off x="1600200" y="2316480"/>
          <a:ext cx="1600200" cy="96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Equation" r:id="rId3" imgW="1193800" imgH="711200" progId="Equation.3">
                  <p:embed/>
                </p:oleObj>
              </mc:Choice>
              <mc:Fallback>
                <p:oleObj name="Equation" r:id="rId3" imgW="11938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16480"/>
                        <a:ext cx="1600200" cy="96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090507"/>
              </p:ext>
            </p:extLst>
          </p:nvPr>
        </p:nvGraphicFramePr>
        <p:xfrm>
          <a:off x="1981200" y="4352925"/>
          <a:ext cx="111691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Equation" r:id="rId5" imgW="825142" imgH="215806" progId="Equation.3">
                  <p:embed/>
                </p:oleObj>
              </mc:Choice>
              <mc:Fallback>
                <p:oleObj name="Equation" r:id="rId5" imgW="825142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52925"/>
                        <a:ext cx="1116910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791148"/>
              </p:ext>
            </p:extLst>
          </p:nvPr>
        </p:nvGraphicFramePr>
        <p:xfrm>
          <a:off x="3886200" y="4925568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925568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085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Example 12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r>
              <a:rPr lang="en-US" dirty="0"/>
              <a:t>The minor of entry      </a:t>
            </a:r>
            <a:r>
              <a:rPr lang="en-US" dirty="0" smtClean="0"/>
              <a:t>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cofactors of </a:t>
            </a:r>
            <a:r>
              <a:rPr lang="en-US" dirty="0"/>
              <a:t>entry      is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867444"/>
              </p:ext>
            </p:extLst>
          </p:nvPr>
        </p:nvGraphicFramePr>
        <p:xfrm>
          <a:off x="2362200" y="1828800"/>
          <a:ext cx="269599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828800"/>
                        <a:ext cx="269599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138417"/>
              </p:ext>
            </p:extLst>
          </p:nvPr>
        </p:nvGraphicFramePr>
        <p:xfrm>
          <a:off x="2019300" y="2209800"/>
          <a:ext cx="1562100" cy="944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Equation" r:id="rId5" imgW="1180588" imgH="710891" progId="Equation.3">
                  <p:embed/>
                </p:oleObj>
              </mc:Choice>
              <mc:Fallback>
                <p:oleObj name="Equation" r:id="rId5" imgW="1180588" imgH="7108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209800"/>
                        <a:ext cx="1562100" cy="944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839520"/>
              </p:ext>
            </p:extLst>
          </p:nvPr>
        </p:nvGraphicFramePr>
        <p:xfrm>
          <a:off x="2414588" y="3281363"/>
          <a:ext cx="70008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5" name="Equation" r:id="rId7" imgW="533160" imgH="457200" progId="Equation.3">
                  <p:embed/>
                </p:oleObj>
              </mc:Choice>
              <mc:Fallback>
                <p:oleObj name="Equation" r:id="rId7" imgW="533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3281363"/>
                        <a:ext cx="700087" cy="604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386184"/>
              </p:ext>
            </p:extLst>
          </p:nvPr>
        </p:nvGraphicFramePr>
        <p:xfrm>
          <a:off x="2438400" y="3962400"/>
          <a:ext cx="440915" cy="214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6" name="Equation" r:id="rId9" imgW="330057" imgH="165028" progId="Equation.3">
                  <p:embed/>
                </p:oleObj>
              </mc:Choice>
              <mc:Fallback>
                <p:oleObj name="Equation" r:id="rId9" imgW="330057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62400"/>
                        <a:ext cx="440915" cy="214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219350"/>
              </p:ext>
            </p:extLst>
          </p:nvPr>
        </p:nvGraphicFramePr>
        <p:xfrm>
          <a:off x="2667000" y="4267200"/>
          <a:ext cx="269599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7" name="Equation" r:id="rId11" imgW="203024" imgH="215713" progId="Equation.3">
                  <p:embed/>
                </p:oleObj>
              </mc:Choice>
              <mc:Fallback>
                <p:oleObj name="Equation" r:id="rId11" imgW="203024" imgH="2157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67200"/>
                        <a:ext cx="269599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85121"/>
              </p:ext>
            </p:extLst>
          </p:nvPr>
        </p:nvGraphicFramePr>
        <p:xfrm>
          <a:off x="2133600" y="4773336"/>
          <a:ext cx="1447800" cy="332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8" name="Equation" r:id="rId12" imgW="1040948" imgH="241195" progId="Equation.3">
                  <p:embed/>
                </p:oleObj>
              </mc:Choice>
              <mc:Fallback>
                <p:oleObj name="Equation" r:id="rId12" imgW="1040948" imgH="24119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73336"/>
                        <a:ext cx="1447800" cy="332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316206"/>
              </p:ext>
            </p:extLst>
          </p:nvPr>
        </p:nvGraphicFramePr>
        <p:xfrm>
          <a:off x="2466975" y="5323777"/>
          <a:ext cx="571150" cy="305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9" name="Equation" r:id="rId14" imgW="406048" imgH="215713" progId="Equation.3">
                  <p:embed/>
                </p:oleObj>
              </mc:Choice>
              <mc:Fallback>
                <p:oleObj name="Equation" r:id="rId14" imgW="406048" imgH="21571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323777"/>
                        <a:ext cx="571150" cy="305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541031"/>
              </p:ext>
            </p:extLst>
          </p:nvPr>
        </p:nvGraphicFramePr>
        <p:xfrm>
          <a:off x="2466976" y="5779554"/>
          <a:ext cx="464890" cy="225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0" name="Equation" r:id="rId16" imgW="330057" imgH="165028" progId="Equation.3">
                  <p:embed/>
                </p:oleObj>
              </mc:Choice>
              <mc:Fallback>
                <p:oleObj name="Equation" r:id="rId16" imgW="330057" imgH="165028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6" y="5779554"/>
                        <a:ext cx="464890" cy="225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354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Example 12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r>
              <a:rPr lang="en-US" dirty="0"/>
              <a:t>The minor of entry      </a:t>
            </a:r>
            <a:r>
              <a:rPr lang="en-US" dirty="0" smtClean="0"/>
              <a:t>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cofactors of </a:t>
            </a:r>
            <a:r>
              <a:rPr lang="en-US" dirty="0"/>
              <a:t>entry      is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362316"/>
              </p:ext>
            </p:extLst>
          </p:nvPr>
        </p:nvGraphicFramePr>
        <p:xfrm>
          <a:off x="2362200" y="18288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9" name="Equation" r:id="rId3" imgW="215619" imgH="215619" progId="Equation.3">
                  <p:embed/>
                </p:oleObj>
              </mc:Choice>
              <mc:Fallback>
                <p:oleObj name="Equation" r:id="rId3" imgW="215619" imgH="2156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828800"/>
                        <a:ext cx="3048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020273"/>
              </p:ext>
            </p:extLst>
          </p:nvPr>
        </p:nvGraphicFramePr>
        <p:xfrm>
          <a:off x="2116836" y="2238375"/>
          <a:ext cx="1464564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0" name="Equation" r:id="rId5" imgW="1180588" imgH="710891" progId="Equation.3">
                  <p:embed/>
                </p:oleObj>
              </mc:Choice>
              <mc:Fallback>
                <p:oleObj name="Equation" r:id="rId5" imgW="1180588" imgH="7108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836" y="2238375"/>
                        <a:ext cx="1464564" cy="88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062403"/>
              </p:ext>
            </p:extLst>
          </p:nvPr>
        </p:nvGraphicFramePr>
        <p:xfrm>
          <a:off x="2476500" y="3243072"/>
          <a:ext cx="767715" cy="566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1" name="Equation" r:id="rId7" imgW="622300" imgH="457200" progId="Equation.3">
                  <p:embed/>
                </p:oleObj>
              </mc:Choice>
              <mc:Fallback>
                <p:oleObj name="Equation" r:id="rId7" imgW="622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3243072"/>
                        <a:ext cx="767715" cy="566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351871"/>
              </p:ext>
            </p:extLst>
          </p:nvPr>
        </p:nvGraphicFramePr>
        <p:xfrm>
          <a:off x="2476500" y="3947541"/>
          <a:ext cx="507873" cy="224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2" name="Equation" r:id="rId9" imgW="405872" imgH="177569" progId="Equation.3">
                  <p:embed/>
                </p:oleObj>
              </mc:Choice>
              <mc:Fallback>
                <p:oleObj name="Equation" r:id="rId9" imgW="405872" imgH="17756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3947541"/>
                        <a:ext cx="507873" cy="224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9774"/>
              </p:ext>
            </p:extLst>
          </p:nvPr>
        </p:nvGraphicFramePr>
        <p:xfrm>
          <a:off x="2667000" y="43053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3" name="Equation" r:id="rId11" imgW="215619" imgH="215619" progId="Equation.3">
                  <p:embed/>
                </p:oleObj>
              </mc:Choice>
              <mc:Fallback>
                <p:oleObj name="Equation" r:id="rId11" imgW="215619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05300"/>
                        <a:ext cx="3048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80121"/>
              </p:ext>
            </p:extLst>
          </p:nvPr>
        </p:nvGraphicFramePr>
        <p:xfrm>
          <a:off x="2209800" y="4724400"/>
          <a:ext cx="132283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4" name="Equation" r:id="rId13" imgW="1066800" imgH="241300" progId="Equation.3">
                  <p:embed/>
                </p:oleObj>
              </mc:Choice>
              <mc:Fallback>
                <p:oleObj name="Equation" r:id="rId13" imgW="10668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724400"/>
                        <a:ext cx="1322832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03988"/>
              </p:ext>
            </p:extLst>
          </p:nvPr>
        </p:nvGraphicFramePr>
        <p:xfrm>
          <a:off x="2514600" y="5257800"/>
          <a:ext cx="614172" cy="271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5" name="Equation" r:id="rId15" imgW="494870" imgH="215713" progId="Equation.3">
                  <p:embed/>
                </p:oleObj>
              </mc:Choice>
              <mc:Fallback>
                <p:oleObj name="Equation" r:id="rId15" imgW="494870" imgH="2157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57800"/>
                        <a:ext cx="614172" cy="2716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622919"/>
              </p:ext>
            </p:extLst>
          </p:nvPr>
        </p:nvGraphicFramePr>
        <p:xfrm>
          <a:off x="2532507" y="5695569"/>
          <a:ext cx="744093" cy="248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6" name="Equation" r:id="rId17" imgW="596641" imgH="203112" progId="Equation.3">
                  <p:embed/>
                </p:oleObj>
              </mc:Choice>
              <mc:Fallback>
                <p:oleObj name="Equation" r:id="rId17" imgW="596641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507" y="5695569"/>
                        <a:ext cx="744093" cy="248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80329"/>
              </p:ext>
            </p:extLst>
          </p:nvPr>
        </p:nvGraphicFramePr>
        <p:xfrm>
          <a:off x="2514600" y="6019800"/>
          <a:ext cx="389763" cy="224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Equation" r:id="rId19" imgW="317087" imgH="177569" progId="Equation.3">
                  <p:embed/>
                </p:oleObj>
              </mc:Choice>
              <mc:Fallback>
                <p:oleObj name="Equation" r:id="rId19" imgW="317087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019800"/>
                        <a:ext cx="389763" cy="224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0" y="2028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243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Example 12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r>
              <a:rPr lang="en-US" dirty="0" smtClean="0"/>
              <a:t>Similarly</a:t>
            </a:r>
          </a:p>
          <a:p>
            <a:endParaRPr lang="en-US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0" y="2028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344705"/>
              </p:ext>
            </p:extLst>
          </p:nvPr>
        </p:nvGraphicFramePr>
        <p:xfrm>
          <a:off x="1600200" y="2286000"/>
          <a:ext cx="965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6" name="Equation" r:id="rId3" imgW="723586" imgH="228501" progId="Equation.3">
                  <p:embed/>
                </p:oleObj>
              </mc:Choice>
              <mc:Fallback>
                <p:oleObj name="Equation" r:id="rId3" imgW="723586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86000"/>
                        <a:ext cx="9652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757536"/>
              </p:ext>
            </p:extLst>
          </p:nvPr>
        </p:nvGraphicFramePr>
        <p:xfrm>
          <a:off x="1600200" y="2743200"/>
          <a:ext cx="660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Equation" r:id="rId5" imgW="494870" imgH="215713" progId="Equation.3">
                  <p:embed/>
                </p:oleObj>
              </mc:Choice>
              <mc:Fallback>
                <p:oleObj name="Equation" r:id="rId5" imgW="494870" imgH="2157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660400" cy="29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70296"/>
              </p:ext>
            </p:extLst>
          </p:nvPr>
        </p:nvGraphicFramePr>
        <p:xfrm>
          <a:off x="1600200" y="3276600"/>
          <a:ext cx="965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8" name="Equation" r:id="rId7" imgW="723586" imgH="215806" progId="Equation.3">
                  <p:embed/>
                </p:oleObj>
              </mc:Choice>
              <mc:Fallback>
                <p:oleObj name="Equation" r:id="rId7" imgW="723586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965200" cy="29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04920"/>
              </p:ext>
            </p:extLst>
          </p:nvPr>
        </p:nvGraphicFramePr>
        <p:xfrm>
          <a:off x="1600200" y="3810000"/>
          <a:ext cx="863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9" name="Equation" r:id="rId9" imgW="647700" imgH="228600" progId="Equation.3">
                  <p:embed/>
                </p:oleObj>
              </mc:Choice>
              <mc:Fallback>
                <p:oleObj name="Equation" r:id="rId9" imgW="6477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8636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569533"/>
              </p:ext>
            </p:extLst>
          </p:nvPr>
        </p:nvGraphicFramePr>
        <p:xfrm>
          <a:off x="1600200" y="4343400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0" name="Equation" r:id="rId11" imgW="571252" imgH="228501" progId="Equation.3">
                  <p:embed/>
                </p:oleObj>
              </mc:Choice>
              <mc:Fallback>
                <p:oleObj name="Equation" r:id="rId11" imgW="571252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7620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265318"/>
              </p:ext>
            </p:extLst>
          </p:nvPr>
        </p:nvGraphicFramePr>
        <p:xfrm>
          <a:off x="1600200" y="4876800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1" name="Equation" r:id="rId13" imgW="571252" imgH="228501" progId="Equation.3">
                  <p:embed/>
                </p:oleObj>
              </mc:Choice>
              <mc:Fallback>
                <p:oleObj name="Equation" r:id="rId13" imgW="571252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7620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279770"/>
              </p:ext>
            </p:extLst>
          </p:nvPr>
        </p:nvGraphicFramePr>
        <p:xfrm>
          <a:off x="1600200" y="5334000"/>
          <a:ext cx="977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2" name="Equation" r:id="rId15" imgW="736600" imgH="228600" progId="Equation.3">
                  <p:embed/>
                </p:oleObj>
              </mc:Choice>
              <mc:Fallback>
                <p:oleObj name="Equation" r:id="rId15" imgW="736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334000"/>
                        <a:ext cx="9779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0" y="1362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0" y="2038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0" y="2724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0" y="3409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644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Example 12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r>
              <a:rPr lang="en-US" dirty="0"/>
              <a:t>Hence the matrix of cofactors of       </a:t>
            </a:r>
            <a:r>
              <a:rPr lang="en-US" dirty="0" smtClean="0"/>
              <a:t> 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adjoint</a:t>
            </a:r>
            <a:r>
              <a:rPr lang="en-US" dirty="0"/>
              <a:t> of matrix        is   </a:t>
            </a:r>
            <a:r>
              <a:rPr lang="en-US" dirty="0" smtClean="0"/>
              <a:t>      </a:t>
            </a:r>
            <a:r>
              <a:rPr lang="en-US" dirty="0"/>
              <a:t>,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0" y="1362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0" y="2724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555428"/>
              </p:ext>
            </p:extLst>
          </p:nvPr>
        </p:nvGraphicFramePr>
        <p:xfrm>
          <a:off x="3657600" y="1857375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8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857375"/>
                        <a:ext cx="328839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010618"/>
              </p:ext>
            </p:extLst>
          </p:nvPr>
        </p:nvGraphicFramePr>
        <p:xfrm>
          <a:off x="2133600" y="2356139"/>
          <a:ext cx="1981200" cy="844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9" name="Equation" r:id="rId5" imgW="1676400" imgH="711200" progId="Equation.3">
                  <p:embed/>
                </p:oleObj>
              </mc:Choice>
              <mc:Fallback>
                <p:oleObj name="Equation" r:id="rId5" imgW="16764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56139"/>
                        <a:ext cx="1981200" cy="8442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012556"/>
              </p:ext>
            </p:extLst>
          </p:nvPr>
        </p:nvGraphicFramePr>
        <p:xfrm>
          <a:off x="2590800" y="3505200"/>
          <a:ext cx="328839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5200"/>
                        <a:ext cx="328839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921472"/>
              </p:ext>
            </p:extLst>
          </p:nvPr>
        </p:nvGraphicFramePr>
        <p:xfrm>
          <a:off x="3276600" y="3475580"/>
          <a:ext cx="457200" cy="334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Equation" r:id="rId9" imgW="317362" imgH="228501" progId="Equation.3">
                  <p:embed/>
                </p:oleObj>
              </mc:Choice>
              <mc:Fallback>
                <p:oleObj name="Equation" r:id="rId9" imgW="317362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75580"/>
                        <a:ext cx="457200" cy="334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77073"/>
              </p:ext>
            </p:extLst>
          </p:nvPr>
        </p:nvGraphicFramePr>
        <p:xfrm>
          <a:off x="1905000" y="4089258"/>
          <a:ext cx="1060450" cy="301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Equation" r:id="rId11" imgW="838080" imgH="241200" progId="Equation.3">
                  <p:embed/>
                </p:oleObj>
              </mc:Choice>
              <mc:Fallback>
                <p:oleObj name="Equation" r:id="rId11" imgW="83808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89258"/>
                        <a:ext cx="1060450" cy="301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518245"/>
              </p:ext>
            </p:extLst>
          </p:nvPr>
        </p:nvGraphicFramePr>
        <p:xfrm>
          <a:off x="2438399" y="4648201"/>
          <a:ext cx="204825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Equation" r:id="rId13" imgW="1600200" imgH="711200" progId="Equation.3">
                  <p:embed/>
                </p:oleObj>
              </mc:Choice>
              <mc:Fallback>
                <p:oleObj name="Equation" r:id="rId13" imgW="1600200" imgH="71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399" y="4648201"/>
                        <a:ext cx="2048256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152400" y="84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141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Example 12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r>
              <a:rPr lang="en-US" dirty="0" smtClean="0"/>
              <a:t>Hence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0" y="1362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152400" y="84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472697"/>
              </p:ext>
            </p:extLst>
          </p:nvPr>
        </p:nvGraphicFramePr>
        <p:xfrm>
          <a:off x="1353312" y="2286000"/>
          <a:ext cx="1694688" cy="536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Equation" r:id="rId3" imgW="1320227" imgH="418918" progId="Equation.3">
                  <p:embed/>
                </p:oleObj>
              </mc:Choice>
              <mc:Fallback>
                <p:oleObj name="Equation" r:id="rId3" imgW="1320227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312" y="2286000"/>
                        <a:ext cx="1694688" cy="536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718224"/>
              </p:ext>
            </p:extLst>
          </p:nvPr>
        </p:nvGraphicFramePr>
        <p:xfrm>
          <a:off x="1752600" y="3124200"/>
          <a:ext cx="243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name="Equation" r:id="rId5" imgW="1905000" imgH="711200" progId="Equation.3">
                  <p:embed/>
                </p:oleObj>
              </mc:Choice>
              <mc:Fallback>
                <p:oleObj name="Equation" r:id="rId5" imgW="19050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124200"/>
                        <a:ext cx="24384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503440"/>
              </p:ext>
            </p:extLst>
          </p:nvPr>
        </p:nvGraphicFramePr>
        <p:xfrm>
          <a:off x="1752600" y="4267200"/>
          <a:ext cx="28773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Equation" r:id="rId7" imgW="2247900" imgH="711200" progId="Equation.3">
                  <p:embed/>
                </p:oleObj>
              </mc:Choice>
              <mc:Fallback>
                <p:oleObj name="Equation" r:id="rId7" imgW="22479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2877312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0" y="2047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920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8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If the inverse of a square matrix [A] exists, is it unique?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r>
              <a:rPr lang="en-US" dirty="0"/>
              <a:t>Yes, the inverse of a square matrix is unique, if it exists.  The proof is as follows.  Assume that the inverse of </a:t>
            </a:r>
            <a:r>
              <a:rPr lang="en-US" dirty="0" smtClean="0"/>
              <a:t>       is       </a:t>
            </a:r>
            <a:r>
              <a:rPr lang="en-US" dirty="0"/>
              <a:t>and if this inverse is not unique, then let another inverse of </a:t>
            </a:r>
            <a:r>
              <a:rPr lang="en-US" dirty="0" smtClean="0"/>
              <a:t>       exist called  </a:t>
            </a:r>
          </a:p>
          <a:p>
            <a:endParaRPr lang="en-US" dirty="0"/>
          </a:p>
          <a:p>
            <a:r>
              <a:rPr lang="en-US" dirty="0" smtClean="0"/>
              <a:t>If        is the inverse of        , then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Multiply both sides by </a:t>
            </a:r>
          </a:p>
          <a:p>
            <a:endParaRPr lang="en-US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0" y="1362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152400" y="84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154812"/>
              </p:ext>
            </p:extLst>
          </p:nvPr>
        </p:nvGraphicFramePr>
        <p:xfrm>
          <a:off x="3133725" y="2162175"/>
          <a:ext cx="31183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6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2162175"/>
                        <a:ext cx="311830" cy="26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873632"/>
              </p:ext>
            </p:extLst>
          </p:nvPr>
        </p:nvGraphicFramePr>
        <p:xfrm>
          <a:off x="3726770" y="2162175"/>
          <a:ext cx="31183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7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770" y="2162175"/>
                        <a:ext cx="311830" cy="26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605299"/>
              </p:ext>
            </p:extLst>
          </p:nvPr>
        </p:nvGraphicFramePr>
        <p:xfrm>
          <a:off x="1600200" y="2405063"/>
          <a:ext cx="31183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8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05063"/>
                        <a:ext cx="311830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489757"/>
              </p:ext>
            </p:extLst>
          </p:nvPr>
        </p:nvGraphicFramePr>
        <p:xfrm>
          <a:off x="3040970" y="2438400"/>
          <a:ext cx="31183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9" name="Equation" r:id="rId8" imgW="241195" imgH="203112" progId="Equation.3">
                  <p:embed/>
                </p:oleObj>
              </mc:Choice>
              <mc:Fallback>
                <p:oleObj name="Equation" r:id="rId8" imgW="241195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970" y="2438400"/>
                        <a:ext cx="311830" cy="26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900505"/>
              </p:ext>
            </p:extLst>
          </p:nvPr>
        </p:nvGraphicFramePr>
        <p:xfrm>
          <a:off x="838200" y="29718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0" name="Equation" r:id="rId10" imgW="241195" imgH="203112" progId="Equation.3">
                  <p:embed/>
                </p:oleObj>
              </mc:Choice>
              <mc:Fallback>
                <p:oleObj name="Equation" r:id="rId10" imgW="241195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651859"/>
              </p:ext>
            </p:extLst>
          </p:nvPr>
        </p:nvGraphicFramePr>
        <p:xfrm>
          <a:off x="2819400" y="29718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1" name="Equation" r:id="rId12" imgW="241195" imgH="203112" progId="Equation.3">
                  <p:embed/>
                </p:oleObj>
              </mc:Choice>
              <mc:Fallback>
                <p:oleObj name="Equation" r:id="rId12" imgW="241195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1800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859766"/>
              </p:ext>
            </p:extLst>
          </p:nvPr>
        </p:nvGraphicFramePr>
        <p:xfrm>
          <a:off x="1524000" y="3352800"/>
          <a:ext cx="991961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2" name="Equation" r:id="rId13" imgW="774364" imgH="203112" progId="Equation.3">
                  <p:embed/>
                </p:oleObj>
              </mc:Choice>
              <mc:Fallback>
                <p:oleObj name="Equation" r:id="rId13" imgW="774364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52800"/>
                        <a:ext cx="991961" cy="25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3019"/>
              </p:ext>
            </p:extLst>
          </p:nvPr>
        </p:nvGraphicFramePr>
        <p:xfrm>
          <a:off x="2743200" y="3810000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3" name="Equation" r:id="rId15" imgW="241195" imgH="203112" progId="Equation.3">
                  <p:embed/>
                </p:oleObj>
              </mc:Choice>
              <mc:Fallback>
                <p:oleObj name="Equation" r:id="rId15" imgW="241195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597923"/>
              </p:ext>
            </p:extLst>
          </p:nvPr>
        </p:nvGraphicFramePr>
        <p:xfrm>
          <a:off x="1476375" y="4238625"/>
          <a:ext cx="1530804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4" name="Equation" r:id="rId17" imgW="1193800" imgH="203200" progId="Equation.3">
                  <p:embed/>
                </p:oleObj>
              </mc:Choice>
              <mc:Fallback>
                <p:oleObj name="Equation" r:id="rId17" imgW="1193800" imgH="203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238625"/>
                        <a:ext cx="1530804" cy="25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051609"/>
              </p:ext>
            </p:extLst>
          </p:nvPr>
        </p:nvGraphicFramePr>
        <p:xfrm>
          <a:off x="1476375" y="4695825"/>
          <a:ext cx="1310368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5" name="Equation" r:id="rId19" imgW="1016000" imgH="203200" progId="Equation.3">
                  <p:embed/>
                </p:oleObj>
              </mc:Choice>
              <mc:Fallback>
                <p:oleObj name="Equation" r:id="rId19" imgW="1016000" imgH="203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695825"/>
                        <a:ext cx="1310368" cy="25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8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Times New Roman" panose="02020603050405020304" pitchFamily="18" charset="0"/>
              </a:rPr>
              <a:t>Example 1 (cont.)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r>
              <a:rPr lang="en-US" dirty="0"/>
              <a:t>Substituting the data </a:t>
            </a:r>
            <a:r>
              <a:rPr lang="en-US" dirty="0" smtClean="0"/>
              <a:t>                                     gives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069504"/>
              </p:ext>
            </p:extLst>
          </p:nvPr>
        </p:nvGraphicFramePr>
        <p:xfrm>
          <a:off x="2590800" y="1928446"/>
          <a:ext cx="1981201" cy="28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3" imgW="1612900" imgH="228600" progId="Equation.3">
                  <p:embed/>
                </p:oleObj>
              </mc:Choice>
              <mc:Fallback>
                <p:oleObj name="Equation" r:id="rId3" imgW="16129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28446"/>
                        <a:ext cx="1981201" cy="281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027357"/>
              </p:ext>
            </p:extLst>
          </p:nvPr>
        </p:nvGraphicFramePr>
        <p:xfrm>
          <a:off x="1685925" y="2514600"/>
          <a:ext cx="1770186" cy="28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5" imgW="1435100" imgH="228600" progId="Equation.3">
                  <p:embed/>
                </p:oleObj>
              </mc:Choice>
              <mc:Fallback>
                <p:oleObj name="Equation" r:id="rId5" imgW="1435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2514600"/>
                        <a:ext cx="1770186" cy="281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106369"/>
              </p:ext>
            </p:extLst>
          </p:nvPr>
        </p:nvGraphicFramePr>
        <p:xfrm>
          <a:off x="1658814" y="3045414"/>
          <a:ext cx="1846386" cy="29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7" imgW="1435100" imgH="228600" progId="Equation.3">
                  <p:embed/>
                </p:oleObj>
              </mc:Choice>
              <mc:Fallback>
                <p:oleObj name="Equation" r:id="rId7" imgW="1435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814" y="3045414"/>
                        <a:ext cx="1846386" cy="2934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86789"/>
              </p:ext>
            </p:extLst>
          </p:nvPr>
        </p:nvGraphicFramePr>
        <p:xfrm>
          <a:off x="1447800" y="3578814"/>
          <a:ext cx="2042029" cy="29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9" imgW="1587500" imgH="228600" progId="Equation.3">
                  <p:embed/>
                </p:oleObj>
              </mc:Choice>
              <mc:Fallback>
                <p:oleObj name="Equation" r:id="rId9" imgW="15875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78814"/>
                        <a:ext cx="2042029" cy="2934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259883"/>
              </p:ext>
            </p:extLst>
          </p:nvPr>
        </p:nvGraphicFramePr>
        <p:xfrm>
          <a:off x="1800226" y="4408714"/>
          <a:ext cx="1676399" cy="23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11" imgW="1269449" imgH="177723" progId="Equation.3">
                  <p:embed/>
                </p:oleObj>
              </mc:Choice>
              <mc:Fallback>
                <p:oleObj name="Equation" r:id="rId11" imgW="1269449" imgH="17772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6" y="4408714"/>
                        <a:ext cx="1676399" cy="239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32949"/>
              </p:ext>
            </p:extLst>
          </p:nvPr>
        </p:nvGraphicFramePr>
        <p:xfrm>
          <a:off x="1800226" y="4837339"/>
          <a:ext cx="1676399" cy="23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3" imgW="1269449" imgH="177723" progId="Equation.3">
                  <p:embed/>
                </p:oleObj>
              </mc:Choice>
              <mc:Fallback>
                <p:oleObj name="Equation" r:id="rId13" imgW="1269449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6" y="4837339"/>
                        <a:ext cx="1676399" cy="239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86386"/>
              </p:ext>
            </p:extLst>
          </p:nvPr>
        </p:nvGraphicFramePr>
        <p:xfrm>
          <a:off x="1676400" y="5246914"/>
          <a:ext cx="1878071" cy="23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5" imgW="1421783" imgH="177723" progId="Equation.3">
                  <p:embed/>
                </p:oleObj>
              </mc:Choice>
              <mc:Fallback>
                <p:oleObj name="Equation" r:id="rId15" imgW="1421783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246914"/>
                        <a:ext cx="1878071" cy="239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2695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2876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8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j-lt"/>
              </a:rPr>
              <a:t>If the inverse of a square matrix [A] exists, is it unique</a:t>
            </a:r>
            <a:r>
              <a:rPr lang="en-US" dirty="0" smtClean="0">
                <a:latin typeface="+mj-lt"/>
              </a:rPr>
              <a:t>?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r>
              <a:rPr lang="en-US" dirty="0" smtClean="0"/>
              <a:t>Since        is inverse of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Multiply both sides by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This shows that       and        </a:t>
            </a:r>
            <a:r>
              <a:rPr lang="en-US" dirty="0" smtClean="0"/>
              <a:t>are </a:t>
            </a:r>
            <a:r>
              <a:rPr lang="en-US" dirty="0"/>
              <a:t>the same. So the inverse of  </a:t>
            </a:r>
            <a:r>
              <a:rPr lang="en-US" dirty="0" smtClean="0"/>
              <a:t>       </a:t>
            </a:r>
            <a:r>
              <a:rPr lang="en-US" dirty="0"/>
              <a:t>is unique.</a:t>
            </a:r>
          </a:p>
          <a:p>
            <a:r>
              <a:rPr lang="en-US" dirty="0" smtClean="0"/>
              <a:t> 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0" y="1362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152400" y="84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447988"/>
              </p:ext>
            </p:extLst>
          </p:nvPr>
        </p:nvGraphicFramePr>
        <p:xfrm>
          <a:off x="2812370" y="1871663"/>
          <a:ext cx="31183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2370" y="1871663"/>
                        <a:ext cx="311830" cy="26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199014"/>
              </p:ext>
            </p:extLst>
          </p:nvPr>
        </p:nvGraphicFramePr>
        <p:xfrm>
          <a:off x="2819400" y="2971800"/>
          <a:ext cx="31183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1800"/>
                        <a:ext cx="311830" cy="26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832593"/>
              </p:ext>
            </p:extLst>
          </p:nvPr>
        </p:nvGraphicFramePr>
        <p:xfrm>
          <a:off x="1219200" y="1889134"/>
          <a:ext cx="304800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4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89134"/>
                        <a:ext cx="304800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674886"/>
              </p:ext>
            </p:extLst>
          </p:nvPr>
        </p:nvGraphicFramePr>
        <p:xfrm>
          <a:off x="1981200" y="2390775"/>
          <a:ext cx="1219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5" name="Equation" r:id="rId9" imgW="799753" imgH="203112" progId="Equation.3">
                  <p:embed/>
                </p:oleObj>
              </mc:Choice>
              <mc:Fallback>
                <p:oleObj name="Equation" r:id="rId9" imgW="799753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90775"/>
                        <a:ext cx="12192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403257"/>
              </p:ext>
            </p:extLst>
          </p:nvPr>
        </p:nvGraphicFramePr>
        <p:xfrm>
          <a:off x="2115457" y="3352800"/>
          <a:ext cx="116114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6" name="Equation" r:id="rId11" imgW="761669" imgH="203112" progId="Equation.3">
                  <p:embed/>
                </p:oleObj>
              </mc:Choice>
              <mc:Fallback>
                <p:oleObj name="Equation" r:id="rId11" imgW="761669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457" y="3352800"/>
                        <a:ext cx="1161143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587691"/>
              </p:ext>
            </p:extLst>
          </p:nvPr>
        </p:nvGraphicFramePr>
        <p:xfrm>
          <a:off x="2362200" y="3810000"/>
          <a:ext cx="87085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7" name="Equation" r:id="rId13" imgW="571252" imgH="203112" progId="Equation.3">
                  <p:embed/>
                </p:oleObj>
              </mc:Choice>
              <mc:Fallback>
                <p:oleObj name="Equation" r:id="rId13" imgW="571252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10000"/>
                        <a:ext cx="870857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15240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063049"/>
              </p:ext>
            </p:extLst>
          </p:nvPr>
        </p:nvGraphicFramePr>
        <p:xfrm>
          <a:off x="2127250" y="4343400"/>
          <a:ext cx="31115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8" name="Equation" r:id="rId15" imgW="241195" imgH="203112" progId="Equation.3">
                  <p:embed/>
                </p:oleObj>
              </mc:Choice>
              <mc:Fallback>
                <p:oleObj name="Equation" r:id="rId15" imgW="241195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4343400"/>
                        <a:ext cx="31115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870015"/>
              </p:ext>
            </p:extLst>
          </p:nvPr>
        </p:nvGraphicFramePr>
        <p:xfrm>
          <a:off x="2889250" y="4343400"/>
          <a:ext cx="31115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9" name="Equation" r:id="rId16" imgW="241195" imgH="203112" progId="Equation.3">
                  <p:embed/>
                </p:oleObj>
              </mc:Choice>
              <mc:Fallback>
                <p:oleObj name="Equation" r:id="rId16" imgW="241195" imgH="20311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4343400"/>
                        <a:ext cx="31115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678248"/>
              </p:ext>
            </p:extLst>
          </p:nvPr>
        </p:nvGraphicFramePr>
        <p:xfrm>
          <a:off x="6165850" y="4343400"/>
          <a:ext cx="31115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Equation" r:id="rId17" imgW="241195" imgH="203112" progId="Equation.3">
                  <p:embed/>
                </p:oleObj>
              </mc:Choice>
              <mc:Fallback>
                <p:oleObj name="Equation" r:id="rId17" imgW="241195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4343400"/>
                        <a:ext cx="31115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93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Key terms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Consistent system</a:t>
            </a:r>
          </a:p>
          <a:p>
            <a:r>
              <a:rPr lang="en-US" i="1" dirty="0"/>
              <a:t>Inconsistent system</a:t>
            </a:r>
          </a:p>
          <a:p>
            <a:r>
              <a:rPr lang="en-US" i="1" dirty="0"/>
              <a:t>Infinite solutions</a:t>
            </a:r>
          </a:p>
          <a:p>
            <a:r>
              <a:rPr lang="en-US" i="1" dirty="0"/>
              <a:t>Unique solution</a:t>
            </a:r>
          </a:p>
          <a:p>
            <a:r>
              <a:rPr lang="en-US" i="1" dirty="0"/>
              <a:t>Rank</a:t>
            </a:r>
          </a:p>
          <a:p>
            <a:r>
              <a:rPr lang="en-US" i="1" dirty="0"/>
              <a:t>Inverse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0094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set of equations can be rewritten in the matrix form </a:t>
            </a:r>
            <a:r>
              <a:rPr lang="en-US" dirty="0" smtClean="0"/>
              <a:t>as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The above equation can be written as a linear combination as </a:t>
            </a:r>
            <a:r>
              <a:rPr lang="en-US" dirty="0" smtClean="0"/>
              <a:t>follows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and further using matrix multiplication gives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422536"/>
              </p:ext>
            </p:extLst>
          </p:nvPr>
        </p:nvGraphicFramePr>
        <p:xfrm>
          <a:off x="2057400" y="2286000"/>
          <a:ext cx="2441768" cy="91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1905000" imgH="711200" progId="Equation.3">
                  <p:embed/>
                </p:oleObj>
              </mc:Choice>
              <mc:Fallback>
                <p:oleObj name="Equation" r:id="rId3" imgW="19050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86000"/>
                        <a:ext cx="2441768" cy="915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75313"/>
              </p:ext>
            </p:extLst>
          </p:nvPr>
        </p:nvGraphicFramePr>
        <p:xfrm>
          <a:off x="1981200" y="3657600"/>
          <a:ext cx="2551648" cy="91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5" imgW="1993900" imgH="711200" progId="Equation.3">
                  <p:embed/>
                </p:oleObj>
              </mc:Choice>
              <mc:Fallback>
                <p:oleObj name="Equation" r:id="rId5" imgW="19939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657600"/>
                        <a:ext cx="2551648" cy="915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937003"/>
              </p:ext>
            </p:extLst>
          </p:nvPr>
        </p:nvGraphicFramePr>
        <p:xfrm>
          <a:off x="2362200" y="4953000"/>
          <a:ext cx="2209800" cy="91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7" imgW="1739900" imgH="711200" progId="Equation.3">
                  <p:embed/>
                </p:oleObj>
              </mc:Choice>
              <mc:Fallback>
                <p:oleObj name="Equation" r:id="rId7" imgW="17399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953000"/>
                        <a:ext cx="2209800" cy="915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17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1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previous is </a:t>
            </a:r>
            <a:r>
              <a:rPr lang="en-US" dirty="0"/>
              <a:t>an illustration of why matrix algebra is needed. The complete solution to the set of equations is given later in this chapter.</a:t>
            </a:r>
          </a:p>
          <a:p>
            <a:endParaRPr lang="en-US" dirty="0" smtClean="0"/>
          </a:p>
          <a:p>
            <a:r>
              <a:rPr lang="en-US" dirty="0"/>
              <a:t>A general set of      </a:t>
            </a:r>
            <a:r>
              <a:rPr lang="en-US" dirty="0" smtClean="0"/>
              <a:t> </a:t>
            </a:r>
            <a:r>
              <a:rPr lang="en-US" dirty="0"/>
              <a:t>linear equations and </a:t>
            </a:r>
            <a:r>
              <a:rPr lang="en-US" dirty="0" smtClean="0"/>
              <a:t>     unknowns,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…………………………….</a:t>
            </a:r>
            <a:endParaRPr lang="en-US" dirty="0"/>
          </a:p>
          <a:p>
            <a:r>
              <a:rPr lang="en-US" dirty="0" smtClean="0"/>
              <a:t>             …………………………….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576866"/>
              </p:ext>
            </p:extLst>
          </p:nvPr>
        </p:nvGraphicFramePr>
        <p:xfrm>
          <a:off x="2133600" y="2726576"/>
          <a:ext cx="261572" cy="24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3" imgW="164957" imgH="139579" progId="Equation.3">
                  <p:embed/>
                </p:oleObj>
              </mc:Choice>
              <mc:Fallback>
                <p:oleObj name="Equation" r:id="rId3" imgW="164957" imgH="13957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26576"/>
                        <a:ext cx="261572" cy="245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130005"/>
              </p:ext>
            </p:extLst>
          </p:nvPr>
        </p:nvGraphicFramePr>
        <p:xfrm>
          <a:off x="4371975" y="2726575"/>
          <a:ext cx="200025" cy="245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5" imgW="126835" imgH="139518" progId="Equation.3">
                  <p:embed/>
                </p:oleObj>
              </mc:Choice>
              <mc:Fallback>
                <p:oleObj name="Equation" r:id="rId5" imgW="126835" imgH="1395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2726575"/>
                        <a:ext cx="200025" cy="245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828049"/>
              </p:ext>
            </p:extLst>
          </p:nvPr>
        </p:nvGraphicFramePr>
        <p:xfrm>
          <a:off x="1396999" y="3124200"/>
          <a:ext cx="247425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7" imgW="1968500" imgH="228600" progId="Equation.3">
                  <p:embed/>
                </p:oleObj>
              </mc:Choice>
              <mc:Fallback>
                <p:oleObj name="Equation" r:id="rId7" imgW="19685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999" y="3124200"/>
                        <a:ext cx="2474259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819044"/>
              </p:ext>
            </p:extLst>
          </p:nvPr>
        </p:nvGraphicFramePr>
        <p:xfrm>
          <a:off x="1396999" y="3581400"/>
          <a:ext cx="249816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9" imgW="1993900" imgH="228600" progId="Equation.3">
                  <p:embed/>
                </p:oleObj>
              </mc:Choice>
              <mc:Fallback>
                <p:oleObj name="Equation" r:id="rId9" imgW="19939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999" y="3581400"/>
                        <a:ext cx="2498165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647846"/>
              </p:ext>
            </p:extLst>
          </p:nvPr>
        </p:nvGraphicFramePr>
        <p:xfrm>
          <a:off x="1397000" y="4419600"/>
          <a:ext cx="2641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11" imgW="2108200" imgH="228600" progId="Equation.3">
                  <p:embed/>
                </p:oleObj>
              </mc:Choice>
              <mc:Fallback>
                <p:oleObj name="Equation" r:id="rId11" imgW="2108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4419600"/>
                        <a:ext cx="26416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TPVERSION" val="2008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SHOWBARVISIBLE" val="True"/>
  <p:tag name="RESPCOUNTERSTYLE" val="-1"/>
  <p:tag name="BACKUPMAINTENANCE" val="7"/>
  <p:tag name="RACEENDPOINTS" val="100"/>
  <p:tag name="MAXRESPONDERS" val="5"/>
  <p:tag name="CUSTOMCELLBACKCOLOR1" val="-657956"/>
  <p:tag name="DISPLAYDEVICEID" val="True"/>
  <p:tag name="CHARTCOLORS" val="0"/>
  <p:tag name="CORRECTPOINTVALUE" val="100"/>
  <p:tag name="CHARTSCALE" val="True"/>
  <p:tag name="PRRESPONSE2" val="9"/>
  <p:tag name="PRRESPONSE10" val="1"/>
  <p:tag name="ANSWERNOWSTYLE" val="-1"/>
  <p:tag name="NUMRESPONSES" val="1"/>
  <p:tag name="RACERSMAXDISPLAYED" val="5"/>
  <p:tag name="BUBBLEGROUPING" val="3"/>
  <p:tag name="DISPLAYDEVICENUMBER" val="True"/>
  <p:tag name="RESETCHARTS" val="True"/>
  <p:tag name="REALTIMEBACKUP" val="False"/>
  <p:tag name="PRRESPONSE1" val="10"/>
  <p:tag name="SHOWFLASHWARNING" val="True"/>
  <p:tag name="COUNTDOWNSECONDS" val="10"/>
  <p:tag name="AUTOUPDATEALIASES" val="True"/>
  <p:tag name="CUSTOMGRIDBACKCOLOR" val="-2830136"/>
  <p:tag name="GRIDSIZE" val="{Width=800, Height=600}"/>
  <p:tag name="INCORRECTPOINTVALUE" val="0"/>
  <p:tag name="PRRESPONSE5" val="6"/>
  <p:tag name="USESECONDARYMONITOR" val="True"/>
  <p:tag name="REVIEWONLY" val="False"/>
  <p:tag name="CUSTOMCELLBACKCOLOR3" val="-268652"/>
  <p:tag name="MULTIRESPDIVISOR" val="1"/>
  <p:tag name="FIBINCLUDEOTHER" val="True"/>
  <p:tag name="COUNTDOWNSTYLE" val="-1"/>
  <p:tag name="TEAMSINLEADERBOARD" val="5"/>
  <p:tag name="GRIDPOSITION" val="1"/>
  <p:tag name="PRRESPONSE6" val="5"/>
  <p:tag name="CHARTVALUEFORMAT" val="0%"/>
  <p:tag name="GRIDOPACITY" val="90"/>
  <p:tag name="PRRESPONSE7" val="4"/>
  <p:tag name="BUBBLEVALUEFORMAT" val="0.0"/>
  <p:tag name="FIBDISPLAYRESULTS" val="True"/>
  <p:tag name="CUSTOMCELLBACKCOLOR4" val="-8355712"/>
  <p:tag name="INPUTSOURCE" val="1"/>
  <p:tag name="POWERPOINTVERSION" val="12.0"/>
  <p:tag name="PARTICIPANTSINLEADERBOARD" val="5"/>
  <p:tag name="AUTOADJUSTPARTRANGE" val="True"/>
  <p:tag name="PARTLISTDEFAULT" val="1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1921</TotalTime>
  <Words>2770</Words>
  <Application>Microsoft Office PowerPoint</Application>
  <PresentationFormat>On-screen Show (4:3)</PresentationFormat>
  <Paragraphs>788</Paragraphs>
  <Slides>71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Module</vt:lpstr>
      <vt:lpstr>Equation</vt:lpstr>
      <vt:lpstr>OrgPlusWOPX.4</vt:lpstr>
      <vt:lpstr>Microsoft Equation 3.0</vt:lpstr>
      <vt:lpstr>System of equations</vt:lpstr>
      <vt:lpstr>System of equations</vt:lpstr>
      <vt:lpstr>Objectives</vt:lpstr>
      <vt:lpstr>Systems of Equations</vt:lpstr>
      <vt:lpstr>Example 1</vt:lpstr>
      <vt:lpstr>Example 1 (cont.)</vt:lpstr>
      <vt:lpstr>Example 1 (cont.)</vt:lpstr>
      <vt:lpstr>Example 1 (cont.)</vt:lpstr>
      <vt:lpstr>Example 1 (cont.)</vt:lpstr>
      <vt:lpstr>Example 1 (cont.)</vt:lpstr>
      <vt:lpstr>Example 1 (cont.)</vt:lpstr>
      <vt:lpstr>Consistent and inconsistent system</vt:lpstr>
      <vt:lpstr>Example 2</vt:lpstr>
      <vt:lpstr>Example 2 (cont.)</vt:lpstr>
      <vt:lpstr>Example 2 (cont.)</vt:lpstr>
      <vt:lpstr>Distinguishing consistency</vt:lpstr>
      <vt:lpstr>Example 3</vt:lpstr>
      <vt:lpstr>Example 4</vt:lpstr>
      <vt:lpstr>Example 5</vt:lpstr>
      <vt:lpstr>Example 5 (cont.)</vt:lpstr>
      <vt:lpstr>Example 5 (cont.)</vt:lpstr>
      <vt:lpstr>Example 5 (cont.)</vt:lpstr>
      <vt:lpstr>Example 6</vt:lpstr>
      <vt:lpstr>Example 6 (cont.)</vt:lpstr>
      <vt:lpstr>Example 6 (cont.)</vt:lpstr>
      <vt:lpstr>Example 6 (cont.)</vt:lpstr>
      <vt:lpstr>Example 6 (cont.)</vt:lpstr>
      <vt:lpstr>Example 6 (cont.)</vt:lpstr>
      <vt:lpstr>Example 6 (cont.)</vt:lpstr>
      <vt:lpstr>Example 7</vt:lpstr>
      <vt:lpstr>Example 7 (cont.)</vt:lpstr>
      <vt:lpstr>Example 7 (cont.)</vt:lpstr>
      <vt:lpstr>If a solution exists, how do we know whether it is unique?</vt:lpstr>
      <vt:lpstr>Flowchart of conditions</vt:lpstr>
      <vt:lpstr>Example 8</vt:lpstr>
      <vt:lpstr>Example 8 (cont.)</vt:lpstr>
      <vt:lpstr>Example 9</vt:lpstr>
      <vt:lpstr>Example 9 (cont.)</vt:lpstr>
      <vt:lpstr>Example 9 (cont.)</vt:lpstr>
      <vt:lpstr>Example 9 (cont.)</vt:lpstr>
      <vt:lpstr>Example 9 (cont.)</vt:lpstr>
      <vt:lpstr>Example 9 (cont.)</vt:lpstr>
      <vt:lpstr>Example 9 (cont.)</vt:lpstr>
      <vt:lpstr>Example 9 (cont.)</vt:lpstr>
      <vt:lpstr>Can you divide two matrices?</vt:lpstr>
      <vt:lpstr>Can you divide two matrices?</vt:lpstr>
      <vt:lpstr>Example 10</vt:lpstr>
      <vt:lpstr>Example 10 (cont.)</vt:lpstr>
      <vt:lpstr>Using the inverse of a matrix</vt:lpstr>
      <vt:lpstr>How do I find the inverse of a matrix?</vt:lpstr>
      <vt:lpstr>How do I find the inverse of a matrix? (cont.)</vt:lpstr>
      <vt:lpstr>How do I find the inverse of a matrix? (cont.)</vt:lpstr>
      <vt:lpstr>Example 11</vt:lpstr>
      <vt:lpstr>Example 11 (cont.)</vt:lpstr>
      <vt:lpstr>Example 11 (cont.)</vt:lpstr>
      <vt:lpstr>Example 11 (cont.)</vt:lpstr>
      <vt:lpstr>Example 11 (cont.)</vt:lpstr>
      <vt:lpstr>Example 11 (cont.)</vt:lpstr>
      <vt:lpstr>Example 11 (cont.)</vt:lpstr>
      <vt:lpstr>Example 11 (cont.)</vt:lpstr>
      <vt:lpstr>Is there another way to find the inverse of a matrix? </vt:lpstr>
      <vt:lpstr>Is there another way to find the inverse of a matrix? (cont.) </vt:lpstr>
      <vt:lpstr>Example 12</vt:lpstr>
      <vt:lpstr>Example 12 (cont.)</vt:lpstr>
      <vt:lpstr>Example 12 (cont.)</vt:lpstr>
      <vt:lpstr>Example 12 (cont.)</vt:lpstr>
      <vt:lpstr>Example 12 (cont.)</vt:lpstr>
      <vt:lpstr>Example 12 (cont.)</vt:lpstr>
      <vt:lpstr>If the inverse of a square matrix [A] exists, is it unique?</vt:lpstr>
      <vt:lpstr>If the inverse of a square matrix [A] exists, is it unique? (cont.)</vt:lpstr>
      <vt:lpstr>Key terms</vt:lpstr>
    </vt:vector>
  </TitlesOfParts>
  <Company>Engineering 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AudioVisual Lectures on YouTube</dc:title>
  <dc:creator>Autar K Kaw</dc:creator>
  <cp:lastModifiedBy>Berto</cp:lastModifiedBy>
  <cp:revision>196</cp:revision>
  <dcterms:created xsi:type="dcterms:W3CDTF">2010-03-25T21:52:13Z</dcterms:created>
  <dcterms:modified xsi:type="dcterms:W3CDTF">2014-04-09T03:51:34Z</dcterms:modified>
</cp:coreProperties>
</file>